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97.xml.rels" ContentType="application/vnd.openxmlformats-package.relationships+xml"/>
  <Override PartName="/ppt/slides/_rels/slide54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53.xml.rels" ContentType="application/vnd.openxmlformats-package.relationships+xml"/>
  <Override PartName="/ppt/slides/_rels/slide96.xml.rels" ContentType="application/vnd.openxmlformats-package.relationships+xml"/>
  <Override PartName="/ppt/slides/_rels/slide31.xml.rels" ContentType="application/vnd.openxmlformats-package.relationships+xml"/>
  <Override PartName="/ppt/slides/_rels/slide74.xml.rels" ContentType="application/vnd.openxmlformats-package.relationships+xml"/>
  <Override PartName="/ppt/slides/_rels/slide22.xml.rels" ContentType="application/vnd.openxmlformats-package.relationships+xml"/>
  <Override PartName="/ppt/slides/_rels/slide65.xml.rels" ContentType="application/vnd.openxmlformats-package.relationships+xml"/>
  <Override PartName="/ppt/slides/_rels/slide32.xml.rels" ContentType="application/vnd.openxmlformats-package.relationships+xml"/>
  <Override PartName="/ppt/slides/_rels/slide75.xml.rels" ContentType="application/vnd.openxmlformats-package.relationships+xml"/>
  <Override PartName="/ppt/slides/_rels/slide23.xml.rels" ContentType="application/vnd.openxmlformats-package.relationships+xml"/>
  <Override PartName="/ppt/slides/_rels/slide66.xml.rels" ContentType="application/vnd.openxmlformats-package.relationships+xml"/>
  <Override PartName="/ppt/slides/_rels/slide50.xml.rels" ContentType="application/vnd.openxmlformats-package.relationships+xml"/>
  <Override PartName="/ppt/slides/_rels/slide93.xml.rels" ContentType="application/vnd.openxmlformats-package.relationships+xml"/>
  <Override PartName="/ppt/slides/_rels/slide33.xml.rels" ContentType="application/vnd.openxmlformats-package.relationships+xml"/>
  <Override PartName="/ppt/slides/_rels/slide76.xml.rels" ContentType="application/vnd.openxmlformats-package.relationships+xml"/>
  <Override PartName="/ppt/slides/_rels/slide24.xml.rels" ContentType="application/vnd.openxmlformats-package.relationships+xml"/>
  <Override PartName="/ppt/slides/_rels/slide67.xml.rels" ContentType="application/vnd.openxmlformats-package.relationships+xml"/>
  <Override PartName="/ppt/slides/_rels/slide94.xml.rels" ContentType="application/vnd.openxmlformats-package.relationships+xml"/>
  <Override PartName="/ppt/slides/_rels/slide51.xml.rels" ContentType="application/vnd.openxmlformats-package.relationships+xml"/>
  <Override PartName="/ppt/slides/_rels/slide77.xml.rels" ContentType="application/vnd.openxmlformats-package.relationships+xml"/>
  <Override PartName="/ppt/slides/_rels/slide34.xml.rels" ContentType="application/vnd.openxmlformats-package.relationships+xml"/>
  <Override PartName="/ppt/slides/_rels/slide10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5.xml.rels" ContentType="application/vnd.openxmlformats-package.relationships+xml"/>
  <Override PartName="/ppt/slides/_rels/slide68.xml.rels" ContentType="application/vnd.openxmlformats-package.relationships+xml"/>
  <Override PartName="/ppt/slides/_rels/slide10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8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89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37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92.xml.rels" ContentType="application/vnd.openxmlformats-package.relationships+xml"/>
  <Override PartName="/ppt/slides/_rels/slide21.xml.rels" ContentType="application/vnd.openxmlformats-package.relationships+xml"/>
  <Override PartName="/ppt/slides/_rels/slide64.xml.rels" ContentType="application/vnd.openxmlformats-package.relationships+xml"/>
  <Override PartName="/ppt/slides/_rels/slide81.xml.rels" ContentType="application/vnd.openxmlformats-package.relationships+xml"/>
  <Override PartName="/ppt/slides/_rels/slide99.xml.rels" ContentType="application/vnd.openxmlformats-package.relationships+xml"/>
  <Override PartName="/ppt/slides/_rels/slide13.xml.rels" ContentType="application/vnd.openxmlformats-package.relationships+xml"/>
  <Override PartName="/ppt/slides/_rels/slide56.xml.rels" ContentType="application/vnd.openxmlformats-package.relationships+xml"/>
  <Override PartName="/ppt/slides/_rels/slide30.xml.rels" ContentType="application/vnd.openxmlformats-package.relationships+xml"/>
  <Override PartName="/ppt/slides/_rels/slide73.xml.rels" ContentType="application/vnd.openxmlformats-package.relationships+xml"/>
  <Override PartName="/ppt/slides/_rels/slide39.xml.rels" ContentType="application/vnd.openxmlformats-package.relationships+xml"/>
  <Override PartName="/ppt/slides/_rels/slide82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14.xml.rels" ContentType="application/vnd.openxmlformats-package.relationships+xml"/>
  <Override PartName="/ppt/slides/_rels/slide57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5.xml.rels" ContentType="application/vnd.openxmlformats-package.relationships+xml"/>
  <Override PartName="/ppt/slides/_rels/slide5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2.xml.rels" ContentType="application/vnd.openxmlformats-package.relationships+xml"/>
  <Override PartName="/ppt/slides/_rels/slide85.xml.rels" ContentType="application/vnd.openxmlformats-package.relationships+xml"/>
  <Override PartName="/ppt/slides/_rels/slide7.xml.rels" ContentType="application/vnd.openxmlformats-package.relationships+xml"/>
  <Override PartName="/ppt/slides/_rels/slide84.xml.rels" ContentType="application/vnd.openxmlformats-package.relationships+xml"/>
  <Override PartName="/ppt/slides/_rels/slide41.xml.rels" ContentType="application/vnd.openxmlformats-package.relationships+xml"/>
  <Override PartName="/ppt/slides/_rels/slide83.xml.rels" ContentType="application/vnd.openxmlformats-package.relationships+xml"/>
  <Override PartName="/ppt/slides/_rels/slide40.xml.rels" ContentType="application/vnd.openxmlformats-package.relationships+xml"/>
  <Override PartName="/ppt/slides/_rels/slide59.xml.rels" ContentType="application/vnd.openxmlformats-package.relationships+xml"/>
  <Override PartName="/ppt/slides/_rels/slide16.xml.rels" ContentType="application/vnd.openxmlformats-package.relationships+xml"/>
  <Override PartName="/ppt/slides/_rels/slide86.xml.rels" ContentType="application/vnd.openxmlformats-package.relationships+xml"/>
  <Override PartName="/ppt/slides/_rels/slide43.xml.rels" ContentType="application/vnd.openxmlformats-package.relationships+xml"/>
  <Override PartName="/ppt/slides/_rels/slide60.xml.rels" ContentType="application/vnd.openxmlformats-package.relationships+xml"/>
  <Override PartName="/ppt/slides/_rels/slide69.xml.rels" ContentType="application/vnd.openxmlformats-package.relationships+xml"/>
  <Override PartName="/ppt/slides/_rels/slide26.xml.rels" ContentType="application/vnd.openxmlformats-package.relationships+xml"/>
  <Override PartName="/ppt/slides/_rels/slide38.xml.rels" ContentType="application/vnd.openxmlformats-package.relationships+xml"/>
  <Override PartName="/ppt/slides/_rels/slide12.xml.rels" ContentType="application/vnd.openxmlformats-package.relationships+xml"/>
  <Override PartName="/ppt/slides/_rels/slide55.xml.rels" ContentType="application/vnd.openxmlformats-package.relationships+xml"/>
  <Override PartName="/ppt/slides/_rels/slide98.xml.rels" ContentType="application/vnd.openxmlformats-package.relationships+xml"/>
  <Override PartName="/ppt/slides/_rels/slide20.xml.rels" ContentType="application/vnd.openxmlformats-package.relationships+xml"/>
  <Override PartName="/ppt/slides/_rels/slide63.xml.rels" ContentType="application/vnd.openxmlformats-package.relationships+xml"/>
  <Override PartName="/ppt/slides/_rels/slide80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78.xml.rels" ContentType="application/vnd.openxmlformats-package.relationships+xml"/>
  <Override PartName="/ppt/slides/_rels/slide52.xml.rels" ContentType="application/vnd.openxmlformats-package.relationships+xml"/>
  <Override PartName="/ppt/slides/_rels/slide95.xml.rels" ContentType="application/vnd.openxmlformats-package.relationships+xml"/>
  <Override PartName="/ppt/slides/_rels/slide28.xml.rels" ContentType="application/vnd.openxmlformats-package.relationships+xml"/>
  <Override PartName="/ppt/slides/_rels/slide62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79.xml.rels" ContentType="application/vnd.openxmlformats-package.relationships+xml"/>
  <Override PartName="/ppt/slides/_rels/slide27.xml.rels" ContentType="application/vnd.openxmlformats-package.relationships+xml"/>
  <Override PartName="/ppt/slides/_rels/slide61.xml.rels" ContentType="application/vnd.openxmlformats-package.relationships+xml"/>
  <Override PartName="/ppt/slides/_rels/slide87.xml.rels" ContentType="application/vnd.openxmlformats-package.relationships+xml"/>
  <Override PartName="/ppt/slides/_rels/slide1.xml.rels" ContentType="application/vnd.openxmlformats-package.relationships+xml"/>
  <Override PartName="/ppt/slides/_rels/slide44.xml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3.xml" ContentType="application/vnd.openxmlformats-officedocument.presentationml.slide+xml"/>
  <Override PartName="/ppt/slides/slide86.xml" ContentType="application/vnd.openxmlformats-officedocument.presentationml.slide+xml"/>
  <Override PartName="/ppt/slides/slide8.xml" ContentType="application/vnd.openxmlformats-officedocument.presentationml.slide+xml"/>
  <Override PartName="/ppt/slides/slide42.xml" ContentType="application/vnd.openxmlformats-officedocument.presentationml.slide+xml"/>
  <Override PartName="/ppt/slides/slide85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84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83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82.xml" ContentType="application/vnd.openxmlformats-officedocument.presentationml.slide+xml"/>
  <Override PartName="/ppt/slides/slide30.xml" ContentType="application/vnd.openxmlformats-officedocument.presentationml.slide+xml"/>
  <Override PartName="/ppt/slides/slide73.xml" ContentType="application/vnd.openxmlformats-officedocument.presentationml.slide+xml"/>
  <Override PartName="/ppt/slides/slide13.xml" ContentType="application/vnd.openxmlformats-officedocument.presentationml.slide+xml"/>
  <Override PartName="/ppt/slides/slide56.xml" ContentType="application/vnd.openxmlformats-officedocument.presentationml.slide+xml"/>
  <Override PartName="/ppt/slides/slide99.xml" ContentType="application/vnd.openxmlformats-officedocument.presentationml.slide+xml"/>
  <Override PartName="/ppt/slides/slide21.xml" ContentType="application/vnd.openxmlformats-officedocument.presentationml.slide+xml"/>
  <Override PartName="/ppt/slides/slide64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81.xml" ContentType="application/vnd.openxmlformats-officedocument.presentationml.slide+xml"/>
  <Override PartName="/ppt/slides/slide12.xml" ContentType="application/vnd.openxmlformats-officedocument.presentationml.slide+xml"/>
  <Override PartName="/ppt/slides/slide55.xml" ContentType="application/vnd.openxmlformats-officedocument.presentationml.slide+xml"/>
  <Override PartName="/ppt/slides/slide98.xml" ContentType="application/vnd.openxmlformats-officedocument.presentationml.slide+xml"/>
  <Override PartName="/ppt/slides/slide20.xml" ContentType="application/vnd.openxmlformats-officedocument.presentationml.slide+xml"/>
  <Override PartName="/ppt/slides/slide63.xml" ContentType="application/vnd.openxmlformats-officedocument.presentationml.slide+xml"/>
  <Override PartName="/ppt/slides/slide38.xml" ContentType="application/vnd.openxmlformats-officedocument.presentationml.slide+xml"/>
  <Override PartName="/ppt/slides/slide3.xml" ContentType="application/vnd.openxmlformats-officedocument.presentationml.slide+xml"/>
  <Override PartName="/ppt/slides/slide80.xml" ContentType="application/vnd.openxmlformats-officedocument.presentationml.slide+xml"/>
  <Override PartName="/ppt/slides/slide18.xml" ContentType="application/vnd.openxmlformats-officedocument.presentationml.slide+xml"/>
  <Override PartName="/ppt/slides/slide78.xml" ContentType="application/vnd.openxmlformats-officedocument.presentationml.slide+xml"/>
  <Override PartName="/ppt/slides/slide101.xml" ContentType="application/vnd.openxmlformats-officedocument.presentationml.slide+xml"/>
  <Override PartName="/ppt/slides/slide35.xml" ContentType="application/vnd.openxmlformats-officedocument.presentationml.slide+xml"/>
  <Override PartName="/ppt/slides/slide95.xml" ContentType="application/vnd.openxmlformats-officedocument.presentationml.slide+xml"/>
  <Override PartName="/ppt/slides/slide52.xml" ContentType="application/vnd.openxmlformats-officedocument.presentationml.slide+xml"/>
  <Override PartName="/ppt/slides/slide60.xml" ContentType="application/vnd.openxmlformats-officedocument.presentationml.slide+xml"/>
  <Override PartName="/ppt/slides/slide26.xml" ContentType="application/vnd.openxmlformats-officedocument.presentationml.slide+xml"/>
  <Override PartName="/ppt/slides/slide69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36.xml" ContentType="application/vnd.openxmlformats-officedocument.presentationml.slide+xml"/>
  <Override PartName="/ppt/slides/slide70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87.xml" ContentType="application/vnd.openxmlformats-officedocument.presentationml.slide+xml"/>
  <Override PartName="/ppt/slides/slide44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.xml" ContentType="application/vnd.openxmlformats-officedocument.presentationml.slide+xml"/>
  <Override PartName="/ppt/slides/slide37.xml" ContentType="application/vnd.openxmlformats-officedocument.presentationml.slide+xml"/>
  <Override PartName="/ppt/slides/slide88.xml" ContentType="application/vnd.openxmlformats-officedocument.presentationml.slide+xml"/>
  <Override PartName="/ppt/slides/slide45.xml" ContentType="application/vnd.openxmlformats-officedocument.presentationml.slide+xml"/>
  <Override PartName="/ppt/slides/slide28.xml" ContentType="application/vnd.openxmlformats-officedocument.presentationml.slide+xml"/>
  <Override PartName="/ppt/slides/slide62.xml" ContentType="application/vnd.openxmlformats-officedocument.presentationml.slide+xml"/>
  <Override PartName="/ppt/slides/slide29.xml" ContentType="application/vnd.openxmlformats-officedocument.presentationml.slide+xml"/>
  <Override PartName="/ppt/slides/slide89.xml" ContentType="application/vnd.openxmlformats-officedocument.presentationml.slide+xml"/>
  <Override PartName="/ppt/slides/slide46.xml" ContentType="application/vnd.openxmlformats-officedocument.presentationml.slide+xml"/>
  <Override PartName="/ppt/slides/slide68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100.xml" ContentType="application/vnd.openxmlformats-officedocument.presentationml.slide+xml"/>
  <Override PartName="/ppt/slides/slide77.xml" ContentType="application/vnd.openxmlformats-officedocument.presentationml.slide+xml"/>
  <Override PartName="/ppt/slides/slide51.xml" ContentType="application/vnd.openxmlformats-officedocument.presentationml.slide+xml"/>
  <Override PartName="/ppt/slides/slide94.xml" ContentType="application/vnd.openxmlformats-officedocument.presentationml.slide+xml"/>
  <Override PartName="/ppt/slides/slide67.xml" ContentType="application/vnd.openxmlformats-officedocument.presentationml.slide+xml"/>
  <Override PartName="/ppt/slides/slide24.xml" ContentType="application/vnd.openxmlformats-officedocument.presentationml.slide+xml"/>
  <Override PartName="/ppt/slides/slide76.xml" ContentType="application/vnd.openxmlformats-officedocument.presentationml.slide+xml"/>
  <Override PartName="/ppt/slides/slide33.xml" ContentType="application/vnd.openxmlformats-officedocument.presentationml.slide+xml"/>
  <Override PartName="/ppt/slides/slide93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23.xml" ContentType="application/vnd.openxmlformats-officedocument.presentationml.slide+xml"/>
  <Override PartName="/ppt/slides/slide75.xml" ContentType="application/vnd.openxmlformats-officedocument.presentationml.slide+xml"/>
  <Override PartName="/ppt/slides/slide32.xml" ContentType="application/vnd.openxmlformats-officedocument.presentationml.slide+xml"/>
  <Override PartName="/ppt/slides/slide65.xml" ContentType="application/vnd.openxmlformats-officedocument.presentationml.slide+xml"/>
  <Override PartName="/ppt/slides/slide22.xml" ContentType="application/vnd.openxmlformats-officedocument.presentationml.slide+xml"/>
  <Override PartName="/ppt/slides/slide74.xml" ContentType="application/vnd.openxmlformats-officedocument.presentationml.slide+xml"/>
  <Override PartName="/ppt/slides/slide31.xml" ContentType="application/vnd.openxmlformats-officedocument.presentationml.slide+xml"/>
  <Override PartName="/ppt/slides/slide96.xml" ContentType="application/vnd.openxmlformats-officedocument.presentationml.slide+xml"/>
  <Override PartName="/ppt/slides/slide5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54.xml" ContentType="application/vnd.openxmlformats-officedocument.presentationml.slide+xml"/>
  <Override PartName="/ppt/slides/slide97.xml" ContentType="application/vnd.openxmlformats-officedocument.presentationml.slide+xml"/>
  <Override PartName="/ppt/media/image23.jpeg" ContentType="image/jpeg"/>
  <Override PartName="/ppt/media/image40.jpeg" ContentType="image/jpeg"/>
  <Override PartName="/ppt/media/image22.png" ContentType="image/png"/>
  <Override PartName="/ppt/media/image26.png" ContentType="image/png"/>
  <Override PartName="/ppt/media/image12.jpeg" ContentType="image/jpeg"/>
  <Override PartName="/ppt/media/image18.png" ContentType="image/png"/>
  <Override PartName="/ppt/media/image35.png" ContentType="image/png"/>
  <Override PartName="/ppt/media/image24.jpeg" ContentType="image/jpeg"/>
  <Override PartName="/ppt/media/image16.jpeg" ContentType="image/jpeg"/>
  <Override PartName="/ppt/media/image29.png" ContentType="image/png"/>
  <Override PartName="/ppt/media/image14.jpeg" ContentType="image/jpeg"/>
  <Override PartName="/ppt/media/image46.png" ContentType="image/png"/>
  <Override PartName="/ppt/media/image27.jpeg" ContentType="image/jpeg"/>
  <Override PartName="/ppt/media/image21.png" ContentType="image/png"/>
  <Override PartName="/ppt/media/image44.jpeg" ContentType="image/jpeg"/>
  <Override PartName="/ppt/media/image1.png" ContentType="image/png"/>
  <Override PartName="/ppt/media/image41.png" ContentType="image/png"/>
  <Override PartName="/ppt/media/image25.png" ContentType="image/png"/>
  <Override PartName="/ppt/media/image20.jpeg" ContentType="image/jpeg"/>
  <Override PartName="/ppt/media/image17.png" ContentType="image/png"/>
  <Override PartName="/ppt/media/image9.png" ContentType="image/png"/>
  <Override PartName="/ppt/media/image37.png" ContentType="image/png"/>
  <Override PartName="/ppt/media/image45.png" ContentType="image/png"/>
  <Override PartName="/ppt/media/image39.png" ContentType="image/png"/>
  <Override PartName="/ppt/media/image38.png" ContentType="image/png"/>
  <Override PartName="/ppt/media/image42.jpeg" ContentType="image/jpeg"/>
  <Override PartName="/ppt/media/image2.png" ContentType="image/png"/>
  <Override PartName="/ppt/media/image34.jpeg" ContentType="image/jpeg"/>
  <Override PartName="/ppt/media/image30.png" ContentType="image/png"/>
  <Override PartName="/ppt/media/image43.jpeg" ContentType="image/jpeg"/>
  <Override PartName="/ppt/media/image33.png" ContentType="image/png"/>
  <Override PartName="/ppt/media/image11.jpeg" ContentType="image/jpeg"/>
  <Override PartName="/ppt/media/image15.png" ContentType="image/png"/>
  <Override PartName="/ppt/media/image32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36.png" ContentType="image/png"/>
  <Override PartName="/ppt/media/image13.jpeg" ContentType="image/jpeg"/>
  <Override PartName="/ppt/media/image19.png" ContentType="image/png"/>
  <Override PartName="/ppt/media/image5.png" ContentType="image/png"/>
  <Override PartName="/ppt/media/image4.png" ContentType="image/png"/>
  <Override PartName="/ppt/media/image10.jpeg" ContentType="image/jpeg"/>
  <Override PartName="/ppt/media/image3.png" ContentType="image/png"/>
  <Override PartName="/ppt/media/image31.png" ContentType="image/png"/>
  <Override PartName="/ppt/media/image2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</p:sldIdLst>
  <p:sldSz cx="9512300" cy="69342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856080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75560" y="3529800"/>
            <a:ext cx="856080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8621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75560" y="352980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/>
          </p:nvPr>
        </p:nvSpPr>
        <p:spPr>
          <a:xfrm>
            <a:off x="4862160" y="352980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3369960" y="153828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64360" y="153828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75560" y="352980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/>
          </p:nvPr>
        </p:nvSpPr>
        <p:spPr>
          <a:xfrm>
            <a:off x="3369960" y="352980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7"/>
          <p:cNvSpPr>
            <a:spLocks noGrp="1"/>
          </p:cNvSpPr>
          <p:nvPr>
            <p:ph/>
          </p:nvPr>
        </p:nvSpPr>
        <p:spPr>
          <a:xfrm>
            <a:off x="6264360" y="352980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75560" y="1538280"/>
            <a:ext cx="856080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856080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417744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862160" y="1538280"/>
            <a:ext cx="417744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75560" y="262080"/>
            <a:ext cx="8560800" cy="50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862160" y="1538280"/>
            <a:ext cx="417744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/>
          </p:nvPr>
        </p:nvSpPr>
        <p:spPr>
          <a:xfrm>
            <a:off x="475560" y="352980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475560" y="1538280"/>
            <a:ext cx="856080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417744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621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862160" y="352980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621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75560" y="3529800"/>
            <a:ext cx="856080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856080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75560" y="3529800"/>
            <a:ext cx="856080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8621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75560" y="352980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/>
          </p:nvPr>
        </p:nvSpPr>
        <p:spPr>
          <a:xfrm>
            <a:off x="4862160" y="352980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3369960" y="153828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64360" y="153828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75560" y="352980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/>
          </p:nvPr>
        </p:nvSpPr>
        <p:spPr>
          <a:xfrm>
            <a:off x="3369960" y="352980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/>
          </p:nvPr>
        </p:nvSpPr>
        <p:spPr>
          <a:xfrm>
            <a:off x="6264360" y="3529800"/>
            <a:ext cx="275616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856080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417744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4862160" y="1538280"/>
            <a:ext cx="417744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ubTitle"/>
          </p:nvPr>
        </p:nvSpPr>
        <p:spPr>
          <a:xfrm>
            <a:off x="475560" y="262080"/>
            <a:ext cx="8560800" cy="50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862160" y="1538280"/>
            <a:ext cx="417744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/>
          </p:nvPr>
        </p:nvSpPr>
        <p:spPr>
          <a:xfrm>
            <a:off x="475560" y="352980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417744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8621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862160" y="352980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755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862160" y="1538280"/>
            <a:ext cx="417744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75560" y="3529800"/>
            <a:ext cx="8560800" cy="18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75560" y="262080"/>
            <a:ext cx="8560800" cy="109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75560" y="1538280"/>
            <a:ext cx="8560800" cy="381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jpeg"/><Relationship Id="rId3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-360" y="0"/>
            <a:ext cx="9506160" cy="692424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 txBox="1"/>
          <p:nvPr/>
        </p:nvSpPr>
        <p:spPr>
          <a:xfrm>
            <a:off x="2244600" y="158760"/>
            <a:ext cx="44506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Exoplaneten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1737720" y="1299960"/>
            <a:ext cx="537876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Astronomiworkshop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2561760" y="2199240"/>
            <a:ext cx="39355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Vibenshus Gymnasium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"/>
          <p:cNvSpPr/>
          <p:nvPr/>
        </p:nvSpPr>
        <p:spPr>
          <a:xfrm>
            <a:off x="9258120" y="6619680"/>
            <a:ext cx="171720" cy="228960"/>
          </a:xfrm>
          <a:custGeom>
            <a:avLst/>
            <a:gdLst/>
            <a:ahLst/>
            <a:rect l="0" t="0" r="r" b="b"/>
            <a:pathLst>
              <a:path w="477" h="636">
                <a:moveTo>
                  <a:pt x="0" y="0"/>
                </a:moveTo>
                <a:lnTo>
                  <a:pt x="477" y="0"/>
                </a:lnTo>
                <a:lnTo>
                  <a:pt x="477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3586320" y="2846880"/>
            <a:ext cx="211608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Jacob Debel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9307800" y="666108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6" name=""/>
          <p:cNvSpPr/>
          <p:nvPr/>
        </p:nvSpPr>
        <p:spPr>
          <a:xfrm>
            <a:off x="609480" y="1476360"/>
            <a:ext cx="133560" cy="133560"/>
          </a:xfrm>
          <a:custGeom>
            <a:avLst/>
            <a:gdLst/>
            <a:ahLst/>
            <a:rect l="0" t="0" r="r" b="b"/>
            <a:pathLst>
              <a:path w="371" h="371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5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8"/>
                  <a:pt x="316" y="317"/>
                </a:cubicBezTo>
                <a:cubicBezTo>
                  <a:pt x="307" y="325"/>
                  <a:pt x="298" y="333"/>
                  <a:pt x="288" y="340"/>
                </a:cubicBezTo>
                <a:cubicBezTo>
                  <a:pt x="278" y="346"/>
                  <a:pt x="267" y="352"/>
                  <a:pt x="256" y="357"/>
                </a:cubicBezTo>
                <a:cubicBezTo>
                  <a:pt x="245" y="361"/>
                  <a:pt x="233" y="365"/>
                  <a:pt x="221" y="367"/>
                </a:cubicBezTo>
                <a:cubicBezTo>
                  <a:pt x="209" y="370"/>
                  <a:pt x="197" y="371"/>
                  <a:pt x="185" y="371"/>
                </a:cubicBezTo>
                <a:cubicBezTo>
                  <a:pt x="173" y="371"/>
                  <a:pt x="161" y="370"/>
                  <a:pt x="149" y="367"/>
                </a:cubicBezTo>
                <a:cubicBezTo>
                  <a:pt x="137" y="365"/>
                  <a:pt x="125" y="361"/>
                  <a:pt x="114" y="357"/>
                </a:cubicBezTo>
                <a:cubicBezTo>
                  <a:pt x="103" y="352"/>
                  <a:pt x="92" y="346"/>
                  <a:pt x="82" y="340"/>
                </a:cubicBezTo>
                <a:cubicBezTo>
                  <a:pt x="72" y="333"/>
                  <a:pt x="63" y="325"/>
                  <a:pt x="54" y="317"/>
                </a:cubicBezTo>
                <a:cubicBezTo>
                  <a:pt x="45" y="308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5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4"/>
                  <a:pt x="1" y="162"/>
                  <a:pt x="3" y="149"/>
                </a:cubicBezTo>
                <a:cubicBezTo>
                  <a:pt x="6" y="137"/>
                  <a:pt x="9" y="125"/>
                  <a:pt x="14" y="114"/>
                </a:cubicBezTo>
                <a:cubicBezTo>
                  <a:pt x="19" y="103"/>
                  <a:pt x="24" y="92"/>
                  <a:pt x="31" y="82"/>
                </a:cubicBezTo>
                <a:cubicBezTo>
                  <a:pt x="38" y="72"/>
                  <a:pt x="45" y="62"/>
                  <a:pt x="54" y="54"/>
                </a:cubicBezTo>
                <a:cubicBezTo>
                  <a:pt x="63" y="45"/>
                  <a:pt x="72" y="37"/>
                  <a:pt x="82" y="31"/>
                </a:cubicBezTo>
                <a:cubicBezTo>
                  <a:pt x="92" y="24"/>
                  <a:pt x="103" y="18"/>
                  <a:pt x="114" y="14"/>
                </a:cubicBezTo>
                <a:cubicBezTo>
                  <a:pt x="125" y="9"/>
                  <a:pt x="137" y="5"/>
                  <a:pt x="149" y="3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3"/>
                </a:cubicBezTo>
                <a:cubicBezTo>
                  <a:pt x="233" y="5"/>
                  <a:pt x="245" y="9"/>
                  <a:pt x="256" y="14"/>
                </a:cubicBezTo>
                <a:cubicBezTo>
                  <a:pt x="267" y="18"/>
                  <a:pt x="278" y="24"/>
                  <a:pt x="288" y="31"/>
                </a:cubicBezTo>
                <a:cubicBezTo>
                  <a:pt x="298" y="37"/>
                  <a:pt x="307" y="45"/>
                  <a:pt x="316" y="54"/>
                </a:cubicBezTo>
                <a:cubicBezTo>
                  <a:pt x="325" y="62"/>
                  <a:pt x="332" y="72"/>
                  <a:pt x="339" y="82"/>
                </a:cubicBezTo>
                <a:cubicBezTo>
                  <a:pt x="347" y="92"/>
                  <a:pt x="352" y="103"/>
                  <a:pt x="357" y="114"/>
                </a:cubicBezTo>
                <a:cubicBezTo>
                  <a:pt x="362" y="125"/>
                  <a:pt x="365" y="137"/>
                  <a:pt x="368" y="149"/>
                </a:cubicBezTo>
                <a:cubicBezTo>
                  <a:pt x="370" y="162"/>
                  <a:pt x="371" y="174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1341000" y="158760"/>
            <a:ext cx="622332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Hvad skal der til?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"/>
          <p:cNvSpPr/>
          <p:nvPr/>
        </p:nvSpPr>
        <p:spPr>
          <a:xfrm>
            <a:off x="609480" y="197136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5"/>
                  <a:pt x="357" y="256"/>
                </a:cubicBezTo>
                <a:cubicBezTo>
                  <a:pt x="352" y="269"/>
                  <a:pt x="347" y="279"/>
                  <a:pt x="339" y="289"/>
                </a:cubicBezTo>
                <a:cubicBezTo>
                  <a:pt x="332" y="300"/>
                  <a:pt x="325" y="309"/>
                  <a:pt x="316" y="318"/>
                </a:cubicBezTo>
                <a:cubicBezTo>
                  <a:pt x="307" y="326"/>
                  <a:pt x="298" y="334"/>
                  <a:pt x="288" y="341"/>
                </a:cubicBezTo>
                <a:cubicBezTo>
                  <a:pt x="278" y="347"/>
                  <a:pt x="267" y="353"/>
                  <a:pt x="256" y="358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1"/>
                  <a:pt x="197" y="372"/>
                  <a:pt x="185" y="372"/>
                </a:cubicBezTo>
                <a:cubicBezTo>
                  <a:pt x="173" y="372"/>
                  <a:pt x="161" y="371"/>
                  <a:pt x="149" y="368"/>
                </a:cubicBezTo>
                <a:cubicBezTo>
                  <a:pt x="137" y="366"/>
                  <a:pt x="125" y="362"/>
                  <a:pt x="114" y="358"/>
                </a:cubicBezTo>
                <a:cubicBezTo>
                  <a:pt x="103" y="353"/>
                  <a:pt x="92" y="347"/>
                  <a:pt x="82" y="341"/>
                </a:cubicBezTo>
                <a:cubicBezTo>
                  <a:pt x="72" y="334"/>
                  <a:pt x="63" y="326"/>
                  <a:pt x="54" y="318"/>
                </a:cubicBezTo>
                <a:cubicBezTo>
                  <a:pt x="45" y="309"/>
                  <a:pt x="38" y="300"/>
                  <a:pt x="31" y="289"/>
                </a:cubicBezTo>
                <a:cubicBezTo>
                  <a:pt x="24" y="279"/>
                  <a:pt x="19" y="269"/>
                  <a:pt x="14" y="256"/>
                </a:cubicBezTo>
                <a:cubicBezTo>
                  <a:pt x="9" y="245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6"/>
                  <a:pt x="14" y="115"/>
                </a:cubicBezTo>
                <a:cubicBezTo>
                  <a:pt x="19" y="103"/>
                  <a:pt x="24" y="93"/>
                  <a:pt x="31" y="83"/>
                </a:cubicBezTo>
                <a:cubicBezTo>
                  <a:pt x="38" y="73"/>
                  <a:pt x="45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cubicBezTo>
                  <a:pt x="197" y="0"/>
                  <a:pt x="209" y="2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2"/>
                </a:cubicBezTo>
                <a:cubicBezTo>
                  <a:pt x="298" y="38"/>
                  <a:pt x="307" y="46"/>
                  <a:pt x="316" y="55"/>
                </a:cubicBezTo>
                <a:cubicBezTo>
                  <a:pt x="325" y="63"/>
                  <a:pt x="332" y="73"/>
                  <a:pt x="339" y="83"/>
                </a:cubicBezTo>
                <a:cubicBezTo>
                  <a:pt x="347" y="93"/>
                  <a:pt x="352" y="103"/>
                  <a:pt x="357" y="115"/>
                </a:cubicBezTo>
                <a:cubicBezTo>
                  <a:pt x="362" y="126"/>
                  <a:pt x="365" y="137"/>
                  <a:pt x="368" y="149"/>
                </a:cubicBezTo>
                <a:cubicBezTo>
                  <a:pt x="370" y="161"/>
                  <a:pt x="371" y="173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942840" y="1269000"/>
            <a:ext cx="39402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Først skal de opdages.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"/>
          <p:cNvSpPr/>
          <p:nvPr/>
        </p:nvSpPr>
        <p:spPr>
          <a:xfrm>
            <a:off x="609480" y="246672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5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3"/>
                  <a:pt x="362" y="245"/>
                  <a:pt x="357" y="256"/>
                </a:cubicBezTo>
                <a:cubicBezTo>
                  <a:pt x="352" y="267"/>
                  <a:pt x="347" y="278"/>
                  <a:pt x="339" y="288"/>
                </a:cubicBezTo>
                <a:cubicBezTo>
                  <a:pt x="332" y="298"/>
                  <a:pt x="325" y="308"/>
                  <a:pt x="316" y="316"/>
                </a:cubicBezTo>
                <a:cubicBezTo>
                  <a:pt x="307" y="325"/>
                  <a:pt x="298" y="333"/>
                  <a:pt x="288" y="339"/>
                </a:cubicBezTo>
                <a:cubicBezTo>
                  <a:pt x="278" y="346"/>
                  <a:pt x="267" y="352"/>
                  <a:pt x="256" y="356"/>
                </a:cubicBezTo>
                <a:cubicBezTo>
                  <a:pt x="245" y="361"/>
                  <a:pt x="233" y="366"/>
                  <a:pt x="221" y="368"/>
                </a:cubicBezTo>
                <a:cubicBezTo>
                  <a:pt x="209" y="370"/>
                  <a:pt x="197" y="372"/>
                  <a:pt x="185" y="372"/>
                </a:cubicBezTo>
                <a:cubicBezTo>
                  <a:pt x="173" y="372"/>
                  <a:pt x="161" y="370"/>
                  <a:pt x="149" y="368"/>
                </a:cubicBezTo>
                <a:cubicBezTo>
                  <a:pt x="137" y="366"/>
                  <a:pt x="125" y="361"/>
                  <a:pt x="114" y="356"/>
                </a:cubicBezTo>
                <a:cubicBezTo>
                  <a:pt x="103" y="352"/>
                  <a:pt x="92" y="346"/>
                  <a:pt x="82" y="339"/>
                </a:cubicBezTo>
                <a:cubicBezTo>
                  <a:pt x="72" y="333"/>
                  <a:pt x="63" y="325"/>
                  <a:pt x="54" y="316"/>
                </a:cubicBezTo>
                <a:cubicBezTo>
                  <a:pt x="45" y="308"/>
                  <a:pt x="38" y="298"/>
                  <a:pt x="31" y="288"/>
                </a:cubicBezTo>
                <a:cubicBezTo>
                  <a:pt x="24" y="278"/>
                  <a:pt x="19" y="267"/>
                  <a:pt x="14" y="256"/>
                </a:cubicBezTo>
                <a:cubicBezTo>
                  <a:pt x="9" y="245"/>
                  <a:pt x="6" y="233"/>
                  <a:pt x="3" y="222"/>
                </a:cubicBezTo>
                <a:cubicBezTo>
                  <a:pt x="1" y="210"/>
                  <a:pt x="0" y="198"/>
                  <a:pt x="0" y="185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6"/>
                  <a:pt x="14" y="114"/>
                </a:cubicBezTo>
                <a:cubicBezTo>
                  <a:pt x="19" y="103"/>
                  <a:pt x="24" y="93"/>
                  <a:pt x="31" y="82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2"/>
                </a:cubicBezTo>
                <a:cubicBezTo>
                  <a:pt x="347" y="93"/>
                  <a:pt x="352" y="103"/>
                  <a:pt x="357" y="114"/>
                </a:cubicBezTo>
                <a:cubicBezTo>
                  <a:pt x="362" y="126"/>
                  <a:pt x="365" y="137"/>
                  <a:pt x="368" y="149"/>
                </a:cubicBezTo>
                <a:cubicBezTo>
                  <a:pt x="370" y="161"/>
                  <a:pt x="371" y="173"/>
                  <a:pt x="371" y="185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"/>
          <p:cNvSpPr txBox="1"/>
          <p:nvPr/>
        </p:nvSpPr>
        <p:spPr>
          <a:xfrm>
            <a:off x="942840" y="1764360"/>
            <a:ext cx="46306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Så skal der rejses der hen.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" name=""/>
          <p:cNvSpPr txBox="1"/>
          <p:nvPr/>
        </p:nvSpPr>
        <p:spPr>
          <a:xfrm>
            <a:off x="942840" y="2259720"/>
            <a:ext cx="76312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Gerne med en udforskningsrobot, som kan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"/>
          <p:cNvSpPr/>
          <p:nvPr/>
        </p:nvSpPr>
        <p:spPr>
          <a:xfrm>
            <a:off x="9153360" y="6619680"/>
            <a:ext cx="276480" cy="228960"/>
          </a:xfrm>
          <a:custGeom>
            <a:avLst/>
            <a:gdLst/>
            <a:ahLst/>
            <a:rect l="0" t="0" r="r" b="b"/>
            <a:pathLst>
              <a:path w="768" h="636">
                <a:moveTo>
                  <a:pt x="0" y="0"/>
                </a:moveTo>
                <a:lnTo>
                  <a:pt x="768" y="0"/>
                </a:lnTo>
                <a:lnTo>
                  <a:pt x="768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942840" y="2755080"/>
            <a:ext cx="21448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tage prøver.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9196560" y="6661080"/>
            <a:ext cx="18360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7.3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474" name="" descr=""/>
          <p:cNvPicPr/>
          <p:nvPr/>
        </p:nvPicPr>
        <p:blipFill>
          <a:blip r:embed="rId1"/>
          <a:stretch/>
        </p:blipFill>
        <p:spPr>
          <a:xfrm>
            <a:off x="-2160" y="0"/>
            <a:ext cx="9510480" cy="6924240"/>
          </a:xfrm>
          <a:prstGeom prst="rect">
            <a:avLst/>
          </a:prstGeom>
          <a:ln w="0">
            <a:noFill/>
          </a:ln>
        </p:spPr>
      </p:pic>
      <p:sp>
        <p:nvSpPr>
          <p:cNvPr id="1475" name=""/>
          <p:cNvSpPr txBox="1"/>
          <p:nvPr/>
        </p:nvSpPr>
        <p:spPr>
          <a:xfrm>
            <a:off x="793080" y="147240"/>
            <a:ext cx="730080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JWST - James Webb Space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6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77" name=""/>
          <p:cNvSpPr txBox="1"/>
          <p:nvPr/>
        </p:nvSpPr>
        <p:spPr>
          <a:xfrm>
            <a:off x="3292200" y="852120"/>
            <a:ext cx="275472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Telescope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8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67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7" name=""/>
          <p:cNvSpPr/>
          <p:nvPr/>
        </p:nvSpPr>
        <p:spPr>
          <a:xfrm>
            <a:off x="609480" y="1476360"/>
            <a:ext cx="133560" cy="133560"/>
          </a:xfrm>
          <a:custGeom>
            <a:avLst/>
            <a:gdLst/>
            <a:ahLst/>
            <a:rect l="0" t="0" r="r" b="b"/>
            <a:pathLst>
              <a:path w="371" h="371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5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8"/>
                  <a:pt x="316" y="317"/>
                </a:cubicBezTo>
                <a:cubicBezTo>
                  <a:pt x="307" y="325"/>
                  <a:pt x="298" y="333"/>
                  <a:pt x="288" y="340"/>
                </a:cubicBezTo>
                <a:cubicBezTo>
                  <a:pt x="278" y="346"/>
                  <a:pt x="267" y="352"/>
                  <a:pt x="256" y="357"/>
                </a:cubicBezTo>
                <a:cubicBezTo>
                  <a:pt x="245" y="361"/>
                  <a:pt x="233" y="365"/>
                  <a:pt x="221" y="367"/>
                </a:cubicBezTo>
                <a:cubicBezTo>
                  <a:pt x="209" y="370"/>
                  <a:pt x="197" y="371"/>
                  <a:pt x="185" y="371"/>
                </a:cubicBezTo>
                <a:cubicBezTo>
                  <a:pt x="173" y="371"/>
                  <a:pt x="161" y="370"/>
                  <a:pt x="149" y="367"/>
                </a:cubicBezTo>
                <a:cubicBezTo>
                  <a:pt x="137" y="365"/>
                  <a:pt x="125" y="361"/>
                  <a:pt x="114" y="357"/>
                </a:cubicBezTo>
                <a:cubicBezTo>
                  <a:pt x="103" y="352"/>
                  <a:pt x="92" y="346"/>
                  <a:pt x="82" y="340"/>
                </a:cubicBezTo>
                <a:cubicBezTo>
                  <a:pt x="72" y="333"/>
                  <a:pt x="63" y="325"/>
                  <a:pt x="54" y="317"/>
                </a:cubicBezTo>
                <a:cubicBezTo>
                  <a:pt x="45" y="308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5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4"/>
                  <a:pt x="1" y="162"/>
                  <a:pt x="3" y="149"/>
                </a:cubicBezTo>
                <a:cubicBezTo>
                  <a:pt x="6" y="137"/>
                  <a:pt x="9" y="125"/>
                  <a:pt x="14" y="114"/>
                </a:cubicBezTo>
                <a:cubicBezTo>
                  <a:pt x="19" y="103"/>
                  <a:pt x="24" y="92"/>
                  <a:pt x="31" y="82"/>
                </a:cubicBezTo>
                <a:cubicBezTo>
                  <a:pt x="38" y="72"/>
                  <a:pt x="45" y="62"/>
                  <a:pt x="54" y="54"/>
                </a:cubicBezTo>
                <a:cubicBezTo>
                  <a:pt x="63" y="45"/>
                  <a:pt x="72" y="37"/>
                  <a:pt x="82" y="31"/>
                </a:cubicBezTo>
                <a:cubicBezTo>
                  <a:pt x="92" y="24"/>
                  <a:pt x="103" y="18"/>
                  <a:pt x="114" y="14"/>
                </a:cubicBezTo>
                <a:cubicBezTo>
                  <a:pt x="125" y="9"/>
                  <a:pt x="137" y="5"/>
                  <a:pt x="149" y="3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3"/>
                </a:cubicBezTo>
                <a:cubicBezTo>
                  <a:pt x="233" y="5"/>
                  <a:pt x="245" y="9"/>
                  <a:pt x="256" y="14"/>
                </a:cubicBezTo>
                <a:cubicBezTo>
                  <a:pt x="267" y="18"/>
                  <a:pt x="278" y="24"/>
                  <a:pt x="288" y="31"/>
                </a:cubicBezTo>
                <a:cubicBezTo>
                  <a:pt x="298" y="37"/>
                  <a:pt x="307" y="45"/>
                  <a:pt x="316" y="54"/>
                </a:cubicBezTo>
                <a:cubicBezTo>
                  <a:pt x="325" y="62"/>
                  <a:pt x="332" y="72"/>
                  <a:pt x="339" y="82"/>
                </a:cubicBezTo>
                <a:cubicBezTo>
                  <a:pt x="347" y="92"/>
                  <a:pt x="352" y="103"/>
                  <a:pt x="357" y="114"/>
                </a:cubicBezTo>
                <a:cubicBezTo>
                  <a:pt x="362" y="125"/>
                  <a:pt x="365" y="137"/>
                  <a:pt x="368" y="149"/>
                </a:cubicBezTo>
                <a:cubicBezTo>
                  <a:pt x="370" y="162"/>
                  <a:pt x="371" y="174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1341000" y="158760"/>
            <a:ext cx="622332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Hvad skal der til?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"/>
          <p:cNvSpPr/>
          <p:nvPr/>
        </p:nvSpPr>
        <p:spPr>
          <a:xfrm>
            <a:off x="609480" y="197136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5"/>
                  <a:pt x="357" y="256"/>
                </a:cubicBezTo>
                <a:cubicBezTo>
                  <a:pt x="352" y="269"/>
                  <a:pt x="347" y="279"/>
                  <a:pt x="339" y="289"/>
                </a:cubicBezTo>
                <a:cubicBezTo>
                  <a:pt x="332" y="300"/>
                  <a:pt x="325" y="309"/>
                  <a:pt x="316" y="318"/>
                </a:cubicBezTo>
                <a:cubicBezTo>
                  <a:pt x="307" y="326"/>
                  <a:pt x="298" y="334"/>
                  <a:pt x="288" y="341"/>
                </a:cubicBezTo>
                <a:cubicBezTo>
                  <a:pt x="278" y="347"/>
                  <a:pt x="267" y="353"/>
                  <a:pt x="256" y="358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1"/>
                  <a:pt x="197" y="372"/>
                  <a:pt x="185" y="372"/>
                </a:cubicBezTo>
                <a:cubicBezTo>
                  <a:pt x="173" y="372"/>
                  <a:pt x="161" y="371"/>
                  <a:pt x="149" y="368"/>
                </a:cubicBezTo>
                <a:cubicBezTo>
                  <a:pt x="137" y="366"/>
                  <a:pt x="125" y="362"/>
                  <a:pt x="114" y="358"/>
                </a:cubicBezTo>
                <a:cubicBezTo>
                  <a:pt x="103" y="353"/>
                  <a:pt x="92" y="347"/>
                  <a:pt x="82" y="341"/>
                </a:cubicBezTo>
                <a:cubicBezTo>
                  <a:pt x="72" y="334"/>
                  <a:pt x="63" y="326"/>
                  <a:pt x="54" y="318"/>
                </a:cubicBezTo>
                <a:cubicBezTo>
                  <a:pt x="45" y="309"/>
                  <a:pt x="38" y="300"/>
                  <a:pt x="31" y="289"/>
                </a:cubicBezTo>
                <a:cubicBezTo>
                  <a:pt x="24" y="279"/>
                  <a:pt x="19" y="269"/>
                  <a:pt x="14" y="256"/>
                </a:cubicBezTo>
                <a:cubicBezTo>
                  <a:pt x="9" y="245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8"/>
                  <a:pt x="9" y="126"/>
                  <a:pt x="14" y="115"/>
                </a:cubicBezTo>
                <a:cubicBezTo>
                  <a:pt x="19" y="103"/>
                  <a:pt x="24" y="93"/>
                  <a:pt x="31" y="83"/>
                </a:cubicBezTo>
                <a:cubicBezTo>
                  <a:pt x="38" y="73"/>
                  <a:pt x="45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cubicBezTo>
                  <a:pt x="197" y="0"/>
                  <a:pt x="209" y="2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2"/>
                </a:cubicBezTo>
                <a:cubicBezTo>
                  <a:pt x="298" y="38"/>
                  <a:pt x="307" y="46"/>
                  <a:pt x="316" y="55"/>
                </a:cubicBezTo>
                <a:cubicBezTo>
                  <a:pt x="325" y="63"/>
                  <a:pt x="332" y="73"/>
                  <a:pt x="339" y="83"/>
                </a:cubicBezTo>
                <a:cubicBezTo>
                  <a:pt x="347" y="93"/>
                  <a:pt x="352" y="103"/>
                  <a:pt x="357" y="115"/>
                </a:cubicBezTo>
                <a:cubicBezTo>
                  <a:pt x="362" y="126"/>
                  <a:pt x="365" y="138"/>
                  <a:pt x="368" y="149"/>
                </a:cubicBezTo>
                <a:cubicBezTo>
                  <a:pt x="370" y="161"/>
                  <a:pt x="371" y="173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942840" y="1269000"/>
            <a:ext cx="39402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Først skal de opdages.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"/>
          <p:cNvSpPr/>
          <p:nvPr/>
        </p:nvSpPr>
        <p:spPr>
          <a:xfrm>
            <a:off x="609480" y="246672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5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3"/>
                  <a:pt x="362" y="245"/>
                  <a:pt x="357" y="256"/>
                </a:cubicBezTo>
                <a:cubicBezTo>
                  <a:pt x="352" y="267"/>
                  <a:pt x="347" y="278"/>
                  <a:pt x="339" y="288"/>
                </a:cubicBezTo>
                <a:cubicBezTo>
                  <a:pt x="332" y="298"/>
                  <a:pt x="325" y="308"/>
                  <a:pt x="316" y="316"/>
                </a:cubicBezTo>
                <a:cubicBezTo>
                  <a:pt x="307" y="325"/>
                  <a:pt x="298" y="333"/>
                  <a:pt x="288" y="339"/>
                </a:cubicBezTo>
                <a:cubicBezTo>
                  <a:pt x="278" y="346"/>
                  <a:pt x="267" y="352"/>
                  <a:pt x="256" y="357"/>
                </a:cubicBezTo>
                <a:cubicBezTo>
                  <a:pt x="245" y="361"/>
                  <a:pt x="233" y="366"/>
                  <a:pt x="221" y="368"/>
                </a:cubicBezTo>
                <a:cubicBezTo>
                  <a:pt x="209" y="370"/>
                  <a:pt x="197" y="372"/>
                  <a:pt x="185" y="372"/>
                </a:cubicBezTo>
                <a:cubicBezTo>
                  <a:pt x="173" y="372"/>
                  <a:pt x="161" y="370"/>
                  <a:pt x="149" y="368"/>
                </a:cubicBezTo>
                <a:cubicBezTo>
                  <a:pt x="137" y="366"/>
                  <a:pt x="125" y="361"/>
                  <a:pt x="114" y="357"/>
                </a:cubicBezTo>
                <a:cubicBezTo>
                  <a:pt x="103" y="352"/>
                  <a:pt x="92" y="346"/>
                  <a:pt x="82" y="339"/>
                </a:cubicBezTo>
                <a:cubicBezTo>
                  <a:pt x="72" y="333"/>
                  <a:pt x="63" y="325"/>
                  <a:pt x="54" y="316"/>
                </a:cubicBezTo>
                <a:cubicBezTo>
                  <a:pt x="45" y="308"/>
                  <a:pt x="38" y="298"/>
                  <a:pt x="31" y="288"/>
                </a:cubicBezTo>
                <a:cubicBezTo>
                  <a:pt x="24" y="278"/>
                  <a:pt x="19" y="267"/>
                  <a:pt x="14" y="256"/>
                </a:cubicBezTo>
                <a:cubicBezTo>
                  <a:pt x="9" y="245"/>
                  <a:pt x="6" y="233"/>
                  <a:pt x="3" y="222"/>
                </a:cubicBezTo>
                <a:cubicBezTo>
                  <a:pt x="1" y="210"/>
                  <a:pt x="0" y="198"/>
                  <a:pt x="0" y="185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6"/>
                  <a:pt x="14" y="115"/>
                </a:cubicBezTo>
                <a:cubicBezTo>
                  <a:pt x="19" y="103"/>
                  <a:pt x="24" y="93"/>
                  <a:pt x="31" y="82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2"/>
                </a:cubicBezTo>
                <a:cubicBezTo>
                  <a:pt x="347" y="93"/>
                  <a:pt x="352" y="103"/>
                  <a:pt x="357" y="115"/>
                </a:cubicBezTo>
                <a:cubicBezTo>
                  <a:pt x="362" y="126"/>
                  <a:pt x="365" y="137"/>
                  <a:pt x="368" y="149"/>
                </a:cubicBezTo>
                <a:cubicBezTo>
                  <a:pt x="370" y="161"/>
                  <a:pt x="371" y="173"/>
                  <a:pt x="371" y="185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942840" y="1764360"/>
            <a:ext cx="46306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Så skal der rejses der hen.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"/>
          <p:cNvSpPr txBox="1"/>
          <p:nvPr/>
        </p:nvSpPr>
        <p:spPr>
          <a:xfrm>
            <a:off x="942840" y="2259720"/>
            <a:ext cx="76312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Gerne med en udforskningsrobot, som kan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"/>
          <p:cNvSpPr/>
          <p:nvPr/>
        </p:nvSpPr>
        <p:spPr>
          <a:xfrm>
            <a:off x="609480" y="3457440"/>
            <a:ext cx="133560" cy="133560"/>
          </a:xfrm>
          <a:custGeom>
            <a:avLst/>
            <a:gdLst/>
            <a:ahLst/>
            <a:rect l="0" t="0" r="r" b="b"/>
            <a:pathLst>
              <a:path w="371" h="371">
                <a:moveTo>
                  <a:pt x="371" y="185"/>
                </a:moveTo>
                <a:cubicBezTo>
                  <a:pt x="371" y="197"/>
                  <a:pt x="370" y="210"/>
                  <a:pt x="368" y="222"/>
                </a:cubicBezTo>
                <a:cubicBezTo>
                  <a:pt x="365" y="234"/>
                  <a:pt x="362" y="246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8"/>
                  <a:pt x="316" y="317"/>
                </a:cubicBezTo>
                <a:cubicBezTo>
                  <a:pt x="307" y="326"/>
                  <a:pt x="298" y="333"/>
                  <a:pt x="288" y="340"/>
                </a:cubicBezTo>
                <a:cubicBezTo>
                  <a:pt x="278" y="347"/>
                  <a:pt x="267" y="353"/>
                  <a:pt x="256" y="357"/>
                </a:cubicBezTo>
                <a:cubicBezTo>
                  <a:pt x="245" y="362"/>
                  <a:pt x="233" y="365"/>
                  <a:pt x="221" y="368"/>
                </a:cubicBezTo>
                <a:cubicBezTo>
                  <a:pt x="209" y="370"/>
                  <a:pt x="197" y="371"/>
                  <a:pt x="185" y="371"/>
                </a:cubicBezTo>
                <a:cubicBezTo>
                  <a:pt x="173" y="371"/>
                  <a:pt x="161" y="370"/>
                  <a:pt x="149" y="368"/>
                </a:cubicBezTo>
                <a:cubicBezTo>
                  <a:pt x="137" y="365"/>
                  <a:pt x="125" y="362"/>
                  <a:pt x="114" y="357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3"/>
                  <a:pt x="63" y="326"/>
                  <a:pt x="54" y="317"/>
                </a:cubicBezTo>
                <a:cubicBezTo>
                  <a:pt x="45" y="308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6"/>
                  <a:pt x="6" y="234"/>
                  <a:pt x="3" y="222"/>
                </a:cubicBezTo>
                <a:cubicBezTo>
                  <a:pt x="1" y="210"/>
                  <a:pt x="0" y="197"/>
                  <a:pt x="0" y="185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5"/>
                  <a:pt x="14" y="114"/>
                </a:cubicBezTo>
                <a:cubicBezTo>
                  <a:pt x="19" y="103"/>
                  <a:pt x="24" y="92"/>
                  <a:pt x="31" y="82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4"/>
                  <a:pt x="103" y="19"/>
                  <a:pt x="114" y="14"/>
                </a:cubicBezTo>
                <a:cubicBezTo>
                  <a:pt x="125" y="9"/>
                  <a:pt x="137" y="6"/>
                  <a:pt x="149" y="3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3"/>
                </a:cubicBezTo>
                <a:cubicBezTo>
                  <a:pt x="233" y="6"/>
                  <a:pt x="245" y="9"/>
                  <a:pt x="256" y="14"/>
                </a:cubicBezTo>
                <a:cubicBezTo>
                  <a:pt x="267" y="19"/>
                  <a:pt x="278" y="24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2"/>
                </a:cubicBezTo>
                <a:cubicBezTo>
                  <a:pt x="347" y="92"/>
                  <a:pt x="352" y="103"/>
                  <a:pt x="357" y="114"/>
                </a:cubicBezTo>
                <a:cubicBezTo>
                  <a:pt x="362" y="125"/>
                  <a:pt x="365" y="137"/>
                  <a:pt x="368" y="149"/>
                </a:cubicBezTo>
                <a:cubicBezTo>
                  <a:pt x="370" y="161"/>
                  <a:pt x="371" y="173"/>
                  <a:pt x="371" y="185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"/>
          <p:cNvSpPr txBox="1"/>
          <p:nvPr/>
        </p:nvSpPr>
        <p:spPr>
          <a:xfrm>
            <a:off x="942840" y="2755080"/>
            <a:ext cx="21448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tage prøver.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"/>
          <p:cNvSpPr/>
          <p:nvPr/>
        </p:nvSpPr>
        <p:spPr>
          <a:xfrm>
            <a:off x="9153360" y="6619680"/>
            <a:ext cx="276480" cy="228960"/>
          </a:xfrm>
          <a:custGeom>
            <a:avLst/>
            <a:gdLst/>
            <a:ahLst/>
            <a:rect l="0" t="0" r="r" b="b"/>
            <a:pathLst>
              <a:path w="768" h="636">
                <a:moveTo>
                  <a:pt x="0" y="0"/>
                </a:moveTo>
                <a:lnTo>
                  <a:pt x="768" y="0"/>
                </a:lnTo>
                <a:lnTo>
                  <a:pt x="768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7" name=""/>
          <p:cNvSpPr txBox="1"/>
          <p:nvPr/>
        </p:nvSpPr>
        <p:spPr>
          <a:xfrm>
            <a:off x="942840" y="3250440"/>
            <a:ext cx="70750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Disse skal så testes for, om de er giftige.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9196560" y="6661080"/>
            <a:ext cx="18360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7.4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0" name=""/>
          <p:cNvSpPr txBox="1"/>
          <p:nvPr/>
        </p:nvSpPr>
        <p:spPr>
          <a:xfrm>
            <a:off x="2184480" y="158760"/>
            <a:ext cx="460944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4 workshops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"/>
          <p:cNvSpPr/>
          <p:nvPr/>
        </p:nvSpPr>
        <p:spPr>
          <a:xfrm>
            <a:off x="9258120" y="6619680"/>
            <a:ext cx="171720" cy="228960"/>
          </a:xfrm>
          <a:custGeom>
            <a:avLst/>
            <a:gdLst/>
            <a:ahLst/>
            <a:rect l="0" t="0" r="r" b="b"/>
            <a:pathLst>
              <a:path w="477" h="636">
                <a:moveTo>
                  <a:pt x="0" y="0"/>
                </a:moveTo>
                <a:lnTo>
                  <a:pt x="477" y="0"/>
                </a:lnTo>
                <a:lnTo>
                  <a:pt x="477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2" name=""/>
          <p:cNvSpPr txBox="1"/>
          <p:nvPr/>
        </p:nvSpPr>
        <p:spPr>
          <a:xfrm>
            <a:off x="3142800" y="1276920"/>
            <a:ext cx="321624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Derfor har vi 4 workshops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"/>
          <p:cNvSpPr txBox="1"/>
          <p:nvPr/>
        </p:nvSpPr>
        <p:spPr>
          <a:xfrm>
            <a:off x="9307800" y="666108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8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0" y="-5760"/>
            <a:ext cx="9505440" cy="693576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 txBox="1"/>
          <p:nvPr/>
        </p:nvSpPr>
        <p:spPr>
          <a:xfrm>
            <a:off x="3207240" y="147240"/>
            <a:ext cx="278208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Astronomi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"/>
          <p:cNvSpPr txBox="1"/>
          <p:nvPr/>
        </p:nvSpPr>
        <p:spPr>
          <a:xfrm>
            <a:off x="1757160" y="1011960"/>
            <a:ext cx="16329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Hvordan 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"/>
          <p:cNvSpPr/>
          <p:nvPr/>
        </p:nvSpPr>
        <p:spPr>
          <a:xfrm>
            <a:off x="9258120" y="6619680"/>
            <a:ext cx="171720" cy="228960"/>
          </a:xfrm>
          <a:custGeom>
            <a:avLst/>
            <a:gdLst/>
            <a:ahLst/>
            <a:rect l="0" t="0" r="r" b="b"/>
            <a:pathLst>
              <a:path w="477" h="636">
                <a:moveTo>
                  <a:pt x="0" y="0"/>
                </a:moveTo>
                <a:lnTo>
                  <a:pt x="477" y="0"/>
                </a:lnTo>
                <a:lnTo>
                  <a:pt x="477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3615120" y="1011960"/>
            <a:ext cx="41292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nder man exoplaneter?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9307800" y="666108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9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-4680" y="0"/>
            <a:ext cx="9514440" cy="692424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 txBox="1"/>
          <p:nvPr/>
        </p:nvSpPr>
        <p:spPr>
          <a:xfrm>
            <a:off x="2942640" y="147240"/>
            <a:ext cx="333540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(Raket)Fysik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4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1503360" y="1011960"/>
            <a:ext cx="64929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Hvad skal der til for at rejse der hen?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10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0" y="-720"/>
            <a:ext cx="9505440" cy="6926400"/>
          </a:xfrm>
          <a:prstGeom prst="rect">
            <a:avLst/>
          </a:prstGeom>
          <a:ln w="0">
            <a:noFill/>
          </a:ln>
        </p:spPr>
      </p:pic>
      <p:sp>
        <p:nvSpPr>
          <p:cNvPr id="169" name=""/>
          <p:cNvSpPr txBox="1"/>
          <p:nvPr/>
        </p:nvSpPr>
        <p:spPr>
          <a:xfrm>
            <a:off x="1594440" y="147240"/>
            <a:ext cx="567468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Programmér en rover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"/>
          <p:cNvSpPr/>
          <p:nvPr/>
        </p:nvSpPr>
        <p:spPr>
          <a:xfrm>
            <a:off x="9191520" y="6619680"/>
            <a:ext cx="238320" cy="228960"/>
          </a:xfrm>
          <a:custGeom>
            <a:avLst/>
            <a:gdLst/>
            <a:ahLst/>
            <a:rect l="0" t="0" r="r" b="b"/>
            <a:pathLst>
              <a:path w="662" h="636">
                <a:moveTo>
                  <a:pt x="0" y="0"/>
                </a:moveTo>
                <a:lnTo>
                  <a:pt x="662" y="0"/>
                </a:lnTo>
                <a:lnTo>
                  <a:pt x="662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917640" y="1011960"/>
            <a:ext cx="76618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Hvordan styrer man en udforskningsrobot?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"/>
          <p:cNvSpPr txBox="1"/>
          <p:nvPr/>
        </p:nvSpPr>
        <p:spPr>
          <a:xfrm>
            <a:off x="924372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4" name=""/>
          <p:cNvSpPr txBox="1"/>
          <p:nvPr/>
        </p:nvSpPr>
        <p:spPr>
          <a:xfrm>
            <a:off x="2064960" y="147240"/>
            <a:ext cx="48758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Jordbundsanalyse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895400" y="1905120"/>
            <a:ext cx="5714640" cy="4028760"/>
          </a:xfrm>
          <a:prstGeom prst="rect">
            <a:avLst/>
          </a:prstGeom>
          <a:ln w="0">
            <a:noFill/>
          </a:ln>
        </p:spPr>
      </p:pic>
      <p:sp>
        <p:nvSpPr>
          <p:cNvPr id="176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7" name=""/>
          <p:cNvSpPr txBox="1"/>
          <p:nvPr/>
        </p:nvSpPr>
        <p:spPr>
          <a:xfrm>
            <a:off x="378000" y="1011960"/>
            <a:ext cx="87408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Hvordan kan man foretage en jordbundsanalyse?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0" name=""/>
          <p:cNvSpPr/>
          <p:nvPr/>
        </p:nvSpPr>
        <p:spPr>
          <a:xfrm>
            <a:off x="561960" y="14000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60"/>
                  <a:pt x="23" y="47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7"/>
                  <a:pt x="223" y="60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"/>
          <p:cNvSpPr txBox="1"/>
          <p:nvPr/>
        </p:nvSpPr>
        <p:spPr>
          <a:xfrm>
            <a:off x="790560" y="1279800"/>
            <a:ext cx="33033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En exoplanet er en planet, som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790560" y="1575000"/>
            <a:ext cx="4007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bevæger sig om en anden stjerne end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"/>
          <p:cNvSpPr/>
          <p:nvPr/>
        </p:nvSpPr>
        <p:spPr>
          <a:xfrm>
            <a:off x="561960" y="22953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"/>
          <p:cNvSpPr txBox="1"/>
          <p:nvPr/>
        </p:nvSpPr>
        <p:spPr>
          <a:xfrm>
            <a:off x="790560" y="1879560"/>
            <a:ext cx="6483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"/>
          <p:cNvSpPr txBox="1"/>
          <p:nvPr/>
        </p:nvSpPr>
        <p:spPr>
          <a:xfrm>
            <a:off x="790560" y="2175120"/>
            <a:ext cx="4039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Den 1. oktober 2022 er der registreret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"/>
          <p:cNvSpPr txBox="1"/>
          <p:nvPr/>
        </p:nvSpPr>
        <p:spPr>
          <a:xfrm>
            <a:off x="790560" y="2470320"/>
            <a:ext cx="25747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5197 exoplaneter. (Kilde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4867200" y="1666800"/>
            <a:ext cx="4343040" cy="347616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 txBox="1"/>
          <p:nvPr/>
        </p:nvSpPr>
        <p:spPr>
          <a:xfrm>
            <a:off x="4958640" y="276552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"/>
          <p:cNvSpPr txBox="1"/>
          <p:nvPr/>
        </p:nvSpPr>
        <p:spPr>
          <a:xfrm>
            <a:off x="2349000" y="158760"/>
            <a:ext cx="429372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Exoplaneter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1" name=""/>
          <p:cNvSpPr txBox="1"/>
          <p:nvPr/>
        </p:nvSpPr>
        <p:spPr>
          <a:xfrm>
            <a:off x="790560" y="2765520"/>
            <a:ext cx="41626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7ad52"/>
                </a:solidFill>
                <a:latin typeface="OpenSans"/>
                <a:ea typeface="OpenSans"/>
              </a:rPr>
              <a:t>https://en.wikipedia.org/wiki/Exoplanet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374760" y="158760"/>
            <a:ext cx="782172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Observationsmetoder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6" name=""/>
          <p:cNvSpPr txBox="1"/>
          <p:nvPr/>
        </p:nvSpPr>
        <p:spPr>
          <a:xfrm>
            <a:off x="2596320" y="1269000"/>
            <a:ext cx="43092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Hvordan observeres de?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14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9" name=""/>
          <p:cNvSpPr txBox="1"/>
          <p:nvPr/>
        </p:nvSpPr>
        <p:spPr>
          <a:xfrm>
            <a:off x="374760" y="158760"/>
            <a:ext cx="782172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Observationsmetoder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"/>
          <p:cNvSpPr/>
          <p:nvPr/>
        </p:nvSpPr>
        <p:spPr>
          <a:xfrm>
            <a:off x="2866680" y="2162160"/>
            <a:ext cx="133920" cy="133560"/>
          </a:xfrm>
          <a:custGeom>
            <a:avLst/>
            <a:gdLst/>
            <a:ahLst/>
            <a:rect l="0" t="0" r="r" b="b"/>
            <a:pathLst>
              <a:path w="372" h="371">
                <a:moveTo>
                  <a:pt x="372" y="186"/>
                </a:moveTo>
                <a:cubicBezTo>
                  <a:pt x="372" y="198"/>
                  <a:pt x="371" y="210"/>
                  <a:pt x="368" y="222"/>
                </a:cubicBezTo>
                <a:cubicBezTo>
                  <a:pt x="366" y="234"/>
                  <a:pt x="361" y="245"/>
                  <a:pt x="357" y="257"/>
                </a:cubicBezTo>
                <a:cubicBezTo>
                  <a:pt x="352" y="268"/>
                  <a:pt x="346" y="278"/>
                  <a:pt x="340" y="289"/>
                </a:cubicBezTo>
                <a:cubicBezTo>
                  <a:pt x="333" y="299"/>
                  <a:pt x="325" y="308"/>
                  <a:pt x="317" y="317"/>
                </a:cubicBezTo>
                <a:cubicBezTo>
                  <a:pt x="308" y="325"/>
                  <a:pt x="299" y="333"/>
                  <a:pt x="289" y="340"/>
                </a:cubicBezTo>
                <a:cubicBezTo>
                  <a:pt x="278" y="346"/>
                  <a:pt x="268" y="352"/>
                  <a:pt x="257" y="357"/>
                </a:cubicBezTo>
                <a:cubicBezTo>
                  <a:pt x="245" y="361"/>
                  <a:pt x="234" y="365"/>
                  <a:pt x="222" y="367"/>
                </a:cubicBezTo>
                <a:cubicBezTo>
                  <a:pt x="210" y="370"/>
                  <a:pt x="198" y="371"/>
                  <a:pt x="186" y="371"/>
                </a:cubicBezTo>
                <a:cubicBezTo>
                  <a:pt x="174" y="371"/>
                  <a:pt x="161" y="370"/>
                  <a:pt x="150" y="367"/>
                </a:cubicBezTo>
                <a:cubicBezTo>
                  <a:pt x="138" y="365"/>
                  <a:pt x="126" y="361"/>
                  <a:pt x="115" y="357"/>
                </a:cubicBezTo>
                <a:cubicBezTo>
                  <a:pt x="104" y="352"/>
                  <a:pt x="93" y="346"/>
                  <a:pt x="83" y="340"/>
                </a:cubicBezTo>
                <a:cubicBezTo>
                  <a:pt x="73" y="333"/>
                  <a:pt x="63" y="325"/>
                  <a:pt x="55" y="317"/>
                </a:cubicBezTo>
                <a:cubicBezTo>
                  <a:pt x="46" y="308"/>
                  <a:pt x="38" y="299"/>
                  <a:pt x="32" y="289"/>
                </a:cubicBezTo>
                <a:cubicBezTo>
                  <a:pt x="25" y="278"/>
                  <a:pt x="19" y="268"/>
                  <a:pt x="15" y="257"/>
                </a:cubicBezTo>
                <a:cubicBezTo>
                  <a:pt x="10" y="245"/>
                  <a:pt x="6" y="234"/>
                  <a:pt x="4" y="222"/>
                </a:cubicBezTo>
                <a:cubicBezTo>
                  <a:pt x="2" y="210"/>
                  <a:pt x="0" y="198"/>
                  <a:pt x="0" y="186"/>
                </a:cubicBezTo>
                <a:cubicBezTo>
                  <a:pt x="0" y="174"/>
                  <a:pt x="2" y="162"/>
                  <a:pt x="4" y="150"/>
                </a:cubicBezTo>
                <a:cubicBezTo>
                  <a:pt x="6" y="138"/>
                  <a:pt x="10" y="126"/>
                  <a:pt x="15" y="115"/>
                </a:cubicBezTo>
                <a:cubicBezTo>
                  <a:pt x="19" y="104"/>
                  <a:pt x="25" y="92"/>
                  <a:pt x="32" y="82"/>
                </a:cubicBezTo>
                <a:cubicBezTo>
                  <a:pt x="38" y="72"/>
                  <a:pt x="46" y="62"/>
                  <a:pt x="55" y="54"/>
                </a:cubicBezTo>
                <a:cubicBezTo>
                  <a:pt x="63" y="45"/>
                  <a:pt x="73" y="37"/>
                  <a:pt x="83" y="31"/>
                </a:cubicBezTo>
                <a:cubicBezTo>
                  <a:pt x="93" y="24"/>
                  <a:pt x="104" y="18"/>
                  <a:pt x="115" y="14"/>
                </a:cubicBezTo>
                <a:cubicBezTo>
                  <a:pt x="126" y="9"/>
                  <a:pt x="138" y="5"/>
                  <a:pt x="150" y="3"/>
                </a:cubicBezTo>
                <a:cubicBezTo>
                  <a:pt x="161" y="1"/>
                  <a:pt x="174" y="0"/>
                  <a:pt x="186" y="0"/>
                </a:cubicBezTo>
                <a:cubicBezTo>
                  <a:pt x="198" y="0"/>
                  <a:pt x="210" y="1"/>
                  <a:pt x="222" y="3"/>
                </a:cubicBezTo>
                <a:cubicBezTo>
                  <a:pt x="234" y="5"/>
                  <a:pt x="245" y="9"/>
                  <a:pt x="257" y="14"/>
                </a:cubicBezTo>
                <a:cubicBezTo>
                  <a:pt x="268" y="18"/>
                  <a:pt x="278" y="24"/>
                  <a:pt x="289" y="31"/>
                </a:cubicBezTo>
                <a:cubicBezTo>
                  <a:pt x="299" y="37"/>
                  <a:pt x="308" y="45"/>
                  <a:pt x="317" y="54"/>
                </a:cubicBezTo>
                <a:cubicBezTo>
                  <a:pt x="325" y="62"/>
                  <a:pt x="333" y="72"/>
                  <a:pt x="340" y="82"/>
                </a:cubicBezTo>
                <a:cubicBezTo>
                  <a:pt x="346" y="92"/>
                  <a:pt x="352" y="104"/>
                  <a:pt x="357" y="115"/>
                </a:cubicBezTo>
                <a:cubicBezTo>
                  <a:pt x="361" y="126"/>
                  <a:pt x="366" y="138"/>
                  <a:pt x="368" y="150"/>
                </a:cubicBezTo>
                <a:cubicBezTo>
                  <a:pt x="371" y="162"/>
                  <a:pt x="372" y="174"/>
                  <a:pt x="372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1" name=""/>
          <p:cNvSpPr txBox="1"/>
          <p:nvPr/>
        </p:nvSpPr>
        <p:spPr>
          <a:xfrm>
            <a:off x="2596320" y="1269000"/>
            <a:ext cx="43092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Hvordan observeres de?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"/>
          <p:cNvSpPr/>
          <p:nvPr/>
        </p:nvSpPr>
        <p:spPr>
          <a:xfrm>
            <a:off x="2866680" y="2657160"/>
            <a:ext cx="133920" cy="133920"/>
          </a:xfrm>
          <a:custGeom>
            <a:avLst/>
            <a:gdLst/>
            <a:ahLst/>
            <a:rect l="0" t="0" r="r" b="b"/>
            <a:pathLst>
              <a:path w="372" h="372">
                <a:moveTo>
                  <a:pt x="372" y="186"/>
                </a:moveTo>
                <a:cubicBezTo>
                  <a:pt x="372" y="198"/>
                  <a:pt x="371" y="211"/>
                  <a:pt x="368" y="223"/>
                </a:cubicBezTo>
                <a:cubicBezTo>
                  <a:pt x="366" y="235"/>
                  <a:pt x="361" y="246"/>
                  <a:pt x="357" y="257"/>
                </a:cubicBezTo>
                <a:cubicBezTo>
                  <a:pt x="352" y="269"/>
                  <a:pt x="346" y="279"/>
                  <a:pt x="340" y="289"/>
                </a:cubicBezTo>
                <a:cubicBezTo>
                  <a:pt x="333" y="300"/>
                  <a:pt x="325" y="309"/>
                  <a:pt x="317" y="318"/>
                </a:cubicBezTo>
                <a:cubicBezTo>
                  <a:pt x="308" y="326"/>
                  <a:pt x="299" y="334"/>
                  <a:pt x="289" y="341"/>
                </a:cubicBezTo>
                <a:cubicBezTo>
                  <a:pt x="278" y="347"/>
                  <a:pt x="268" y="353"/>
                  <a:pt x="257" y="358"/>
                </a:cubicBezTo>
                <a:cubicBezTo>
                  <a:pt x="245" y="362"/>
                  <a:pt x="234" y="366"/>
                  <a:pt x="222" y="368"/>
                </a:cubicBezTo>
                <a:cubicBezTo>
                  <a:pt x="210" y="371"/>
                  <a:pt x="198" y="372"/>
                  <a:pt x="186" y="372"/>
                </a:cubicBezTo>
                <a:cubicBezTo>
                  <a:pt x="174" y="372"/>
                  <a:pt x="161" y="371"/>
                  <a:pt x="150" y="368"/>
                </a:cubicBezTo>
                <a:cubicBezTo>
                  <a:pt x="138" y="366"/>
                  <a:pt x="126" y="362"/>
                  <a:pt x="115" y="358"/>
                </a:cubicBezTo>
                <a:cubicBezTo>
                  <a:pt x="104" y="353"/>
                  <a:pt x="93" y="347"/>
                  <a:pt x="83" y="341"/>
                </a:cubicBezTo>
                <a:cubicBezTo>
                  <a:pt x="73" y="334"/>
                  <a:pt x="63" y="326"/>
                  <a:pt x="55" y="318"/>
                </a:cubicBezTo>
                <a:cubicBezTo>
                  <a:pt x="46" y="309"/>
                  <a:pt x="38" y="300"/>
                  <a:pt x="32" y="289"/>
                </a:cubicBezTo>
                <a:cubicBezTo>
                  <a:pt x="25" y="279"/>
                  <a:pt x="19" y="269"/>
                  <a:pt x="15" y="257"/>
                </a:cubicBezTo>
                <a:cubicBezTo>
                  <a:pt x="10" y="246"/>
                  <a:pt x="6" y="235"/>
                  <a:pt x="4" y="223"/>
                </a:cubicBezTo>
                <a:cubicBezTo>
                  <a:pt x="2" y="211"/>
                  <a:pt x="0" y="198"/>
                  <a:pt x="0" y="186"/>
                </a:cubicBezTo>
                <a:cubicBezTo>
                  <a:pt x="0" y="173"/>
                  <a:pt x="2" y="161"/>
                  <a:pt x="4" y="149"/>
                </a:cubicBezTo>
                <a:cubicBezTo>
                  <a:pt x="6" y="137"/>
                  <a:pt x="10" y="126"/>
                  <a:pt x="15" y="115"/>
                </a:cubicBezTo>
                <a:cubicBezTo>
                  <a:pt x="19" y="103"/>
                  <a:pt x="25" y="93"/>
                  <a:pt x="32" y="83"/>
                </a:cubicBezTo>
                <a:cubicBezTo>
                  <a:pt x="38" y="73"/>
                  <a:pt x="46" y="63"/>
                  <a:pt x="55" y="55"/>
                </a:cubicBezTo>
                <a:cubicBezTo>
                  <a:pt x="63" y="46"/>
                  <a:pt x="73" y="38"/>
                  <a:pt x="83" y="32"/>
                </a:cubicBezTo>
                <a:cubicBezTo>
                  <a:pt x="93" y="25"/>
                  <a:pt x="104" y="19"/>
                  <a:pt x="115" y="14"/>
                </a:cubicBezTo>
                <a:cubicBezTo>
                  <a:pt x="126" y="10"/>
                  <a:pt x="138" y="6"/>
                  <a:pt x="150" y="4"/>
                </a:cubicBezTo>
                <a:cubicBezTo>
                  <a:pt x="161" y="2"/>
                  <a:pt x="174" y="0"/>
                  <a:pt x="186" y="0"/>
                </a:cubicBezTo>
                <a:cubicBezTo>
                  <a:pt x="198" y="0"/>
                  <a:pt x="210" y="2"/>
                  <a:pt x="222" y="4"/>
                </a:cubicBezTo>
                <a:cubicBezTo>
                  <a:pt x="234" y="6"/>
                  <a:pt x="245" y="10"/>
                  <a:pt x="257" y="14"/>
                </a:cubicBezTo>
                <a:cubicBezTo>
                  <a:pt x="268" y="19"/>
                  <a:pt x="278" y="25"/>
                  <a:pt x="289" y="32"/>
                </a:cubicBezTo>
                <a:cubicBezTo>
                  <a:pt x="299" y="38"/>
                  <a:pt x="308" y="46"/>
                  <a:pt x="317" y="55"/>
                </a:cubicBezTo>
                <a:cubicBezTo>
                  <a:pt x="325" y="63"/>
                  <a:pt x="333" y="73"/>
                  <a:pt x="340" y="83"/>
                </a:cubicBezTo>
                <a:cubicBezTo>
                  <a:pt x="346" y="93"/>
                  <a:pt x="352" y="103"/>
                  <a:pt x="357" y="115"/>
                </a:cubicBezTo>
                <a:cubicBezTo>
                  <a:pt x="361" y="126"/>
                  <a:pt x="366" y="137"/>
                  <a:pt x="368" y="149"/>
                </a:cubicBezTo>
                <a:cubicBezTo>
                  <a:pt x="371" y="161"/>
                  <a:pt x="372" y="173"/>
                  <a:pt x="372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3" name=""/>
          <p:cNvSpPr txBox="1"/>
          <p:nvPr/>
        </p:nvSpPr>
        <p:spPr>
          <a:xfrm>
            <a:off x="3198240" y="1954800"/>
            <a:ext cx="282924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Radialhastighed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4" name=""/>
          <p:cNvSpPr/>
          <p:nvPr/>
        </p:nvSpPr>
        <p:spPr>
          <a:xfrm>
            <a:off x="2866680" y="3152520"/>
            <a:ext cx="133920" cy="133920"/>
          </a:xfrm>
          <a:custGeom>
            <a:avLst/>
            <a:gdLst/>
            <a:ahLst/>
            <a:rect l="0" t="0" r="r" b="b"/>
            <a:pathLst>
              <a:path w="372" h="372">
                <a:moveTo>
                  <a:pt x="372" y="185"/>
                </a:moveTo>
                <a:cubicBezTo>
                  <a:pt x="372" y="198"/>
                  <a:pt x="371" y="210"/>
                  <a:pt x="368" y="222"/>
                </a:cubicBezTo>
                <a:cubicBezTo>
                  <a:pt x="366" y="233"/>
                  <a:pt x="361" y="245"/>
                  <a:pt x="357" y="256"/>
                </a:cubicBezTo>
                <a:cubicBezTo>
                  <a:pt x="352" y="267"/>
                  <a:pt x="346" y="278"/>
                  <a:pt x="340" y="288"/>
                </a:cubicBezTo>
                <a:cubicBezTo>
                  <a:pt x="333" y="298"/>
                  <a:pt x="325" y="309"/>
                  <a:pt x="317" y="317"/>
                </a:cubicBezTo>
                <a:cubicBezTo>
                  <a:pt x="308" y="326"/>
                  <a:pt x="299" y="334"/>
                  <a:pt x="289" y="340"/>
                </a:cubicBezTo>
                <a:cubicBezTo>
                  <a:pt x="278" y="347"/>
                  <a:pt x="268" y="353"/>
                  <a:pt x="257" y="357"/>
                </a:cubicBezTo>
                <a:cubicBezTo>
                  <a:pt x="245" y="362"/>
                  <a:pt x="234" y="366"/>
                  <a:pt x="222" y="368"/>
                </a:cubicBezTo>
                <a:cubicBezTo>
                  <a:pt x="210" y="370"/>
                  <a:pt x="198" y="372"/>
                  <a:pt x="186" y="372"/>
                </a:cubicBezTo>
                <a:cubicBezTo>
                  <a:pt x="174" y="372"/>
                  <a:pt x="161" y="370"/>
                  <a:pt x="150" y="368"/>
                </a:cubicBezTo>
                <a:cubicBezTo>
                  <a:pt x="138" y="366"/>
                  <a:pt x="126" y="362"/>
                  <a:pt x="115" y="357"/>
                </a:cubicBezTo>
                <a:cubicBezTo>
                  <a:pt x="104" y="353"/>
                  <a:pt x="93" y="347"/>
                  <a:pt x="83" y="340"/>
                </a:cubicBezTo>
                <a:cubicBezTo>
                  <a:pt x="73" y="334"/>
                  <a:pt x="63" y="326"/>
                  <a:pt x="55" y="317"/>
                </a:cubicBezTo>
                <a:cubicBezTo>
                  <a:pt x="46" y="309"/>
                  <a:pt x="38" y="298"/>
                  <a:pt x="32" y="288"/>
                </a:cubicBezTo>
                <a:cubicBezTo>
                  <a:pt x="25" y="278"/>
                  <a:pt x="19" y="267"/>
                  <a:pt x="15" y="256"/>
                </a:cubicBezTo>
                <a:cubicBezTo>
                  <a:pt x="10" y="245"/>
                  <a:pt x="6" y="233"/>
                  <a:pt x="4" y="222"/>
                </a:cubicBezTo>
                <a:cubicBezTo>
                  <a:pt x="2" y="210"/>
                  <a:pt x="0" y="198"/>
                  <a:pt x="0" y="185"/>
                </a:cubicBezTo>
                <a:cubicBezTo>
                  <a:pt x="0" y="173"/>
                  <a:pt x="2" y="161"/>
                  <a:pt x="4" y="149"/>
                </a:cubicBezTo>
                <a:cubicBezTo>
                  <a:pt x="6" y="137"/>
                  <a:pt x="10" y="126"/>
                  <a:pt x="15" y="115"/>
                </a:cubicBezTo>
                <a:cubicBezTo>
                  <a:pt x="19" y="103"/>
                  <a:pt x="25" y="93"/>
                  <a:pt x="32" y="82"/>
                </a:cubicBezTo>
                <a:cubicBezTo>
                  <a:pt x="38" y="72"/>
                  <a:pt x="46" y="63"/>
                  <a:pt x="55" y="54"/>
                </a:cubicBezTo>
                <a:cubicBezTo>
                  <a:pt x="63" y="46"/>
                  <a:pt x="73" y="38"/>
                  <a:pt x="83" y="31"/>
                </a:cubicBezTo>
                <a:cubicBezTo>
                  <a:pt x="93" y="25"/>
                  <a:pt x="104" y="19"/>
                  <a:pt x="115" y="14"/>
                </a:cubicBezTo>
                <a:cubicBezTo>
                  <a:pt x="126" y="10"/>
                  <a:pt x="138" y="6"/>
                  <a:pt x="150" y="4"/>
                </a:cubicBezTo>
                <a:cubicBezTo>
                  <a:pt x="161" y="1"/>
                  <a:pt x="174" y="0"/>
                  <a:pt x="186" y="0"/>
                </a:cubicBezTo>
                <a:cubicBezTo>
                  <a:pt x="198" y="0"/>
                  <a:pt x="210" y="1"/>
                  <a:pt x="222" y="4"/>
                </a:cubicBezTo>
                <a:cubicBezTo>
                  <a:pt x="234" y="6"/>
                  <a:pt x="245" y="10"/>
                  <a:pt x="257" y="14"/>
                </a:cubicBezTo>
                <a:cubicBezTo>
                  <a:pt x="268" y="19"/>
                  <a:pt x="278" y="25"/>
                  <a:pt x="289" y="31"/>
                </a:cubicBezTo>
                <a:cubicBezTo>
                  <a:pt x="299" y="38"/>
                  <a:pt x="308" y="46"/>
                  <a:pt x="317" y="54"/>
                </a:cubicBezTo>
                <a:cubicBezTo>
                  <a:pt x="325" y="63"/>
                  <a:pt x="333" y="72"/>
                  <a:pt x="340" y="82"/>
                </a:cubicBezTo>
                <a:cubicBezTo>
                  <a:pt x="346" y="93"/>
                  <a:pt x="352" y="103"/>
                  <a:pt x="357" y="115"/>
                </a:cubicBezTo>
                <a:cubicBezTo>
                  <a:pt x="361" y="126"/>
                  <a:pt x="366" y="137"/>
                  <a:pt x="368" y="149"/>
                </a:cubicBezTo>
                <a:cubicBezTo>
                  <a:pt x="371" y="161"/>
                  <a:pt x="372" y="173"/>
                  <a:pt x="372" y="185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5" name=""/>
          <p:cNvSpPr txBox="1"/>
          <p:nvPr/>
        </p:nvSpPr>
        <p:spPr>
          <a:xfrm>
            <a:off x="3198240" y="2450160"/>
            <a:ext cx="189504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Astrometri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"/>
          <p:cNvSpPr/>
          <p:nvPr/>
        </p:nvSpPr>
        <p:spPr>
          <a:xfrm>
            <a:off x="2866680" y="3647880"/>
            <a:ext cx="133920" cy="133560"/>
          </a:xfrm>
          <a:custGeom>
            <a:avLst/>
            <a:gdLst/>
            <a:ahLst/>
            <a:rect l="0" t="0" r="r" b="b"/>
            <a:pathLst>
              <a:path w="372" h="371">
                <a:moveTo>
                  <a:pt x="372" y="186"/>
                </a:moveTo>
                <a:cubicBezTo>
                  <a:pt x="372" y="198"/>
                  <a:pt x="371" y="210"/>
                  <a:pt x="368" y="222"/>
                </a:cubicBezTo>
                <a:cubicBezTo>
                  <a:pt x="366" y="234"/>
                  <a:pt x="361" y="246"/>
                  <a:pt x="357" y="257"/>
                </a:cubicBezTo>
                <a:cubicBezTo>
                  <a:pt x="352" y="268"/>
                  <a:pt x="346" y="279"/>
                  <a:pt x="340" y="289"/>
                </a:cubicBezTo>
                <a:cubicBezTo>
                  <a:pt x="333" y="299"/>
                  <a:pt x="325" y="309"/>
                  <a:pt x="317" y="317"/>
                </a:cubicBezTo>
                <a:cubicBezTo>
                  <a:pt x="308" y="326"/>
                  <a:pt x="299" y="333"/>
                  <a:pt x="289" y="340"/>
                </a:cubicBezTo>
                <a:cubicBezTo>
                  <a:pt x="278" y="347"/>
                  <a:pt x="268" y="353"/>
                  <a:pt x="257" y="357"/>
                </a:cubicBezTo>
                <a:cubicBezTo>
                  <a:pt x="245" y="362"/>
                  <a:pt x="234" y="365"/>
                  <a:pt x="222" y="368"/>
                </a:cubicBezTo>
                <a:cubicBezTo>
                  <a:pt x="210" y="370"/>
                  <a:pt x="198" y="371"/>
                  <a:pt x="186" y="371"/>
                </a:cubicBezTo>
                <a:cubicBezTo>
                  <a:pt x="174" y="371"/>
                  <a:pt x="161" y="370"/>
                  <a:pt x="150" y="368"/>
                </a:cubicBezTo>
                <a:cubicBezTo>
                  <a:pt x="138" y="365"/>
                  <a:pt x="126" y="362"/>
                  <a:pt x="115" y="357"/>
                </a:cubicBezTo>
                <a:cubicBezTo>
                  <a:pt x="104" y="353"/>
                  <a:pt x="93" y="347"/>
                  <a:pt x="83" y="340"/>
                </a:cubicBezTo>
                <a:cubicBezTo>
                  <a:pt x="73" y="333"/>
                  <a:pt x="63" y="326"/>
                  <a:pt x="55" y="317"/>
                </a:cubicBezTo>
                <a:cubicBezTo>
                  <a:pt x="46" y="309"/>
                  <a:pt x="38" y="299"/>
                  <a:pt x="32" y="289"/>
                </a:cubicBezTo>
                <a:cubicBezTo>
                  <a:pt x="25" y="279"/>
                  <a:pt x="19" y="268"/>
                  <a:pt x="15" y="257"/>
                </a:cubicBezTo>
                <a:cubicBezTo>
                  <a:pt x="10" y="246"/>
                  <a:pt x="6" y="234"/>
                  <a:pt x="4" y="222"/>
                </a:cubicBezTo>
                <a:cubicBezTo>
                  <a:pt x="2" y="210"/>
                  <a:pt x="0" y="198"/>
                  <a:pt x="0" y="186"/>
                </a:cubicBezTo>
                <a:cubicBezTo>
                  <a:pt x="0" y="174"/>
                  <a:pt x="2" y="162"/>
                  <a:pt x="4" y="150"/>
                </a:cubicBezTo>
                <a:cubicBezTo>
                  <a:pt x="6" y="138"/>
                  <a:pt x="10" y="127"/>
                  <a:pt x="15" y="115"/>
                </a:cubicBezTo>
                <a:cubicBezTo>
                  <a:pt x="19" y="104"/>
                  <a:pt x="25" y="93"/>
                  <a:pt x="32" y="83"/>
                </a:cubicBezTo>
                <a:cubicBezTo>
                  <a:pt x="38" y="73"/>
                  <a:pt x="46" y="64"/>
                  <a:pt x="55" y="55"/>
                </a:cubicBezTo>
                <a:cubicBezTo>
                  <a:pt x="63" y="47"/>
                  <a:pt x="73" y="38"/>
                  <a:pt x="83" y="31"/>
                </a:cubicBezTo>
                <a:cubicBezTo>
                  <a:pt x="93" y="24"/>
                  <a:pt x="104" y="19"/>
                  <a:pt x="115" y="14"/>
                </a:cubicBezTo>
                <a:cubicBezTo>
                  <a:pt x="126" y="9"/>
                  <a:pt x="138" y="6"/>
                  <a:pt x="150" y="4"/>
                </a:cubicBezTo>
                <a:cubicBezTo>
                  <a:pt x="161" y="1"/>
                  <a:pt x="174" y="0"/>
                  <a:pt x="186" y="0"/>
                </a:cubicBezTo>
                <a:cubicBezTo>
                  <a:pt x="198" y="0"/>
                  <a:pt x="210" y="1"/>
                  <a:pt x="222" y="4"/>
                </a:cubicBezTo>
                <a:cubicBezTo>
                  <a:pt x="234" y="6"/>
                  <a:pt x="245" y="9"/>
                  <a:pt x="257" y="14"/>
                </a:cubicBezTo>
                <a:cubicBezTo>
                  <a:pt x="268" y="19"/>
                  <a:pt x="278" y="24"/>
                  <a:pt x="289" y="31"/>
                </a:cubicBezTo>
                <a:cubicBezTo>
                  <a:pt x="299" y="38"/>
                  <a:pt x="308" y="47"/>
                  <a:pt x="317" y="55"/>
                </a:cubicBezTo>
                <a:cubicBezTo>
                  <a:pt x="325" y="64"/>
                  <a:pt x="333" y="73"/>
                  <a:pt x="340" y="83"/>
                </a:cubicBezTo>
                <a:cubicBezTo>
                  <a:pt x="346" y="93"/>
                  <a:pt x="352" y="104"/>
                  <a:pt x="357" y="115"/>
                </a:cubicBezTo>
                <a:cubicBezTo>
                  <a:pt x="361" y="127"/>
                  <a:pt x="366" y="138"/>
                  <a:pt x="368" y="150"/>
                </a:cubicBezTo>
                <a:cubicBezTo>
                  <a:pt x="371" y="162"/>
                  <a:pt x="372" y="174"/>
                  <a:pt x="372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7" name=""/>
          <p:cNvSpPr txBox="1"/>
          <p:nvPr/>
        </p:nvSpPr>
        <p:spPr>
          <a:xfrm>
            <a:off x="3198240" y="2945520"/>
            <a:ext cx="22212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Formørkelse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"/>
          <p:cNvSpPr/>
          <p:nvPr/>
        </p:nvSpPr>
        <p:spPr>
          <a:xfrm>
            <a:off x="2866680" y="4143240"/>
            <a:ext cx="133920" cy="133560"/>
          </a:xfrm>
          <a:custGeom>
            <a:avLst/>
            <a:gdLst/>
            <a:ahLst/>
            <a:rect l="0" t="0" r="r" b="b"/>
            <a:pathLst>
              <a:path w="372" h="371">
                <a:moveTo>
                  <a:pt x="372" y="186"/>
                </a:moveTo>
                <a:cubicBezTo>
                  <a:pt x="372" y="198"/>
                  <a:pt x="371" y="210"/>
                  <a:pt x="368" y="222"/>
                </a:cubicBezTo>
                <a:cubicBezTo>
                  <a:pt x="366" y="234"/>
                  <a:pt x="361" y="246"/>
                  <a:pt x="357" y="257"/>
                </a:cubicBezTo>
                <a:cubicBezTo>
                  <a:pt x="352" y="268"/>
                  <a:pt x="346" y="279"/>
                  <a:pt x="340" y="289"/>
                </a:cubicBezTo>
                <a:cubicBezTo>
                  <a:pt x="333" y="299"/>
                  <a:pt x="325" y="308"/>
                  <a:pt x="317" y="317"/>
                </a:cubicBezTo>
                <a:cubicBezTo>
                  <a:pt x="308" y="326"/>
                  <a:pt x="299" y="333"/>
                  <a:pt x="289" y="340"/>
                </a:cubicBezTo>
                <a:cubicBezTo>
                  <a:pt x="278" y="347"/>
                  <a:pt x="268" y="352"/>
                  <a:pt x="257" y="357"/>
                </a:cubicBezTo>
                <a:cubicBezTo>
                  <a:pt x="245" y="362"/>
                  <a:pt x="234" y="365"/>
                  <a:pt x="222" y="368"/>
                </a:cubicBezTo>
                <a:cubicBezTo>
                  <a:pt x="210" y="370"/>
                  <a:pt x="198" y="371"/>
                  <a:pt x="186" y="371"/>
                </a:cubicBezTo>
                <a:cubicBezTo>
                  <a:pt x="174" y="371"/>
                  <a:pt x="161" y="370"/>
                  <a:pt x="150" y="368"/>
                </a:cubicBezTo>
                <a:cubicBezTo>
                  <a:pt x="138" y="365"/>
                  <a:pt x="126" y="362"/>
                  <a:pt x="115" y="357"/>
                </a:cubicBezTo>
                <a:cubicBezTo>
                  <a:pt x="104" y="352"/>
                  <a:pt x="93" y="347"/>
                  <a:pt x="83" y="340"/>
                </a:cubicBezTo>
                <a:cubicBezTo>
                  <a:pt x="73" y="333"/>
                  <a:pt x="63" y="326"/>
                  <a:pt x="55" y="317"/>
                </a:cubicBezTo>
                <a:cubicBezTo>
                  <a:pt x="46" y="308"/>
                  <a:pt x="38" y="299"/>
                  <a:pt x="32" y="289"/>
                </a:cubicBezTo>
                <a:cubicBezTo>
                  <a:pt x="25" y="279"/>
                  <a:pt x="19" y="268"/>
                  <a:pt x="15" y="257"/>
                </a:cubicBezTo>
                <a:cubicBezTo>
                  <a:pt x="10" y="246"/>
                  <a:pt x="6" y="234"/>
                  <a:pt x="4" y="222"/>
                </a:cubicBezTo>
                <a:cubicBezTo>
                  <a:pt x="2" y="210"/>
                  <a:pt x="0" y="198"/>
                  <a:pt x="0" y="186"/>
                </a:cubicBezTo>
                <a:cubicBezTo>
                  <a:pt x="0" y="174"/>
                  <a:pt x="2" y="162"/>
                  <a:pt x="4" y="150"/>
                </a:cubicBezTo>
                <a:cubicBezTo>
                  <a:pt x="6" y="137"/>
                  <a:pt x="10" y="125"/>
                  <a:pt x="15" y="114"/>
                </a:cubicBezTo>
                <a:cubicBezTo>
                  <a:pt x="19" y="103"/>
                  <a:pt x="25" y="92"/>
                  <a:pt x="32" y="82"/>
                </a:cubicBezTo>
                <a:cubicBezTo>
                  <a:pt x="38" y="72"/>
                  <a:pt x="46" y="63"/>
                  <a:pt x="55" y="54"/>
                </a:cubicBezTo>
                <a:cubicBezTo>
                  <a:pt x="63" y="45"/>
                  <a:pt x="73" y="38"/>
                  <a:pt x="83" y="31"/>
                </a:cubicBezTo>
                <a:cubicBezTo>
                  <a:pt x="93" y="24"/>
                  <a:pt x="104" y="19"/>
                  <a:pt x="115" y="14"/>
                </a:cubicBezTo>
                <a:cubicBezTo>
                  <a:pt x="126" y="9"/>
                  <a:pt x="138" y="6"/>
                  <a:pt x="150" y="3"/>
                </a:cubicBezTo>
                <a:cubicBezTo>
                  <a:pt x="161" y="1"/>
                  <a:pt x="174" y="0"/>
                  <a:pt x="186" y="0"/>
                </a:cubicBezTo>
                <a:cubicBezTo>
                  <a:pt x="198" y="0"/>
                  <a:pt x="210" y="1"/>
                  <a:pt x="222" y="3"/>
                </a:cubicBezTo>
                <a:cubicBezTo>
                  <a:pt x="234" y="6"/>
                  <a:pt x="245" y="9"/>
                  <a:pt x="257" y="14"/>
                </a:cubicBezTo>
                <a:cubicBezTo>
                  <a:pt x="268" y="19"/>
                  <a:pt x="278" y="24"/>
                  <a:pt x="289" y="31"/>
                </a:cubicBezTo>
                <a:cubicBezTo>
                  <a:pt x="299" y="38"/>
                  <a:pt x="308" y="45"/>
                  <a:pt x="317" y="54"/>
                </a:cubicBezTo>
                <a:cubicBezTo>
                  <a:pt x="325" y="63"/>
                  <a:pt x="333" y="72"/>
                  <a:pt x="340" y="82"/>
                </a:cubicBezTo>
                <a:cubicBezTo>
                  <a:pt x="346" y="92"/>
                  <a:pt x="352" y="103"/>
                  <a:pt x="357" y="114"/>
                </a:cubicBezTo>
                <a:cubicBezTo>
                  <a:pt x="361" y="125"/>
                  <a:pt x="366" y="137"/>
                  <a:pt x="368" y="150"/>
                </a:cubicBezTo>
                <a:cubicBezTo>
                  <a:pt x="371" y="162"/>
                  <a:pt x="372" y="174"/>
                  <a:pt x="372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9" name=""/>
          <p:cNvSpPr txBox="1"/>
          <p:nvPr/>
        </p:nvSpPr>
        <p:spPr>
          <a:xfrm>
            <a:off x="3198240" y="3440880"/>
            <a:ext cx="22669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Microlensing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1" name=""/>
          <p:cNvSpPr txBox="1"/>
          <p:nvPr/>
        </p:nvSpPr>
        <p:spPr>
          <a:xfrm>
            <a:off x="3198240" y="3936240"/>
            <a:ext cx="38656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Direkte observationer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14.1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3" name=""/>
          <p:cNvSpPr/>
          <p:nvPr/>
        </p:nvSpPr>
        <p:spPr>
          <a:xfrm>
            <a:off x="9258120" y="6619680"/>
            <a:ext cx="171720" cy="228960"/>
          </a:xfrm>
          <a:custGeom>
            <a:avLst/>
            <a:gdLst/>
            <a:ahLst/>
            <a:rect l="0" t="0" r="r" b="b"/>
            <a:pathLst>
              <a:path w="477" h="636">
                <a:moveTo>
                  <a:pt x="0" y="0"/>
                </a:moveTo>
                <a:lnTo>
                  <a:pt x="477" y="0"/>
                </a:lnTo>
                <a:lnTo>
                  <a:pt x="477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2313720" y="158760"/>
            <a:ext cx="43318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Velkommen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9307800" y="666108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4" name=""/>
          <p:cNvSpPr txBox="1"/>
          <p:nvPr/>
        </p:nvSpPr>
        <p:spPr>
          <a:xfrm>
            <a:off x="2359800" y="147240"/>
            <a:ext cx="427860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Radialhastighed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862920" y="1011960"/>
            <a:ext cx="77716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Den første metode til at påvise exoplaneter.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15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9" name=""/>
          <p:cNvSpPr txBox="1"/>
          <p:nvPr/>
        </p:nvSpPr>
        <p:spPr>
          <a:xfrm>
            <a:off x="3173040" y="147240"/>
            <a:ext cx="285048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Astrometri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"/>
          <p:cNvSpPr txBox="1"/>
          <p:nvPr/>
        </p:nvSpPr>
        <p:spPr>
          <a:xfrm>
            <a:off x="812160" y="1011960"/>
            <a:ext cx="78735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En meget svær metode. Kun en exoplanet er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2" name=""/>
          <p:cNvSpPr txBox="1"/>
          <p:nvPr/>
        </p:nvSpPr>
        <p:spPr>
          <a:xfrm>
            <a:off x="2530080" y="1507320"/>
            <a:ext cx="44431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opdaget på denne måde.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16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5" name=""/>
          <p:cNvSpPr txBox="1"/>
          <p:nvPr/>
        </p:nvSpPr>
        <p:spPr>
          <a:xfrm>
            <a:off x="1414800" y="147240"/>
            <a:ext cx="59900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Formørkelsesmetoden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7" name=""/>
          <p:cNvSpPr txBox="1"/>
          <p:nvPr/>
        </p:nvSpPr>
        <p:spPr>
          <a:xfrm>
            <a:off x="2020680" y="1011960"/>
            <a:ext cx="54583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Den mest succesfulde metode.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8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17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0" name=""/>
          <p:cNvSpPr txBox="1"/>
          <p:nvPr/>
        </p:nvSpPr>
        <p:spPr>
          <a:xfrm>
            <a:off x="2859120" y="147240"/>
            <a:ext cx="34646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Microlensing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1" name=""/>
          <p:cNvSpPr txBox="1"/>
          <p:nvPr/>
        </p:nvSpPr>
        <p:spPr>
          <a:xfrm>
            <a:off x="379080" y="1011960"/>
            <a:ext cx="87393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Kan detektere meget små exoplaneter. Optræder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3" name=""/>
          <p:cNvSpPr txBox="1"/>
          <p:nvPr/>
        </p:nvSpPr>
        <p:spPr>
          <a:xfrm>
            <a:off x="3232800" y="1507320"/>
            <a:ext cx="30394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dog kun én gang.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18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6" name=""/>
          <p:cNvSpPr/>
          <p:nvPr/>
        </p:nvSpPr>
        <p:spPr>
          <a:xfrm>
            <a:off x="561960" y="114264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1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3" y="181"/>
                  <a:pt x="214" y="194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7"/>
                  <a:pt x="134" y="240"/>
                  <a:pt x="119" y="240"/>
                </a:cubicBezTo>
                <a:cubicBezTo>
                  <a:pt x="103" y="240"/>
                  <a:pt x="88" y="237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4"/>
                  <a:pt x="15" y="181"/>
                  <a:pt x="9" y="166"/>
                </a:cubicBezTo>
                <a:cubicBezTo>
                  <a:pt x="3" y="151"/>
                  <a:pt x="0" y="136"/>
                  <a:pt x="0" y="121"/>
                </a:cubicBezTo>
                <a:cubicBezTo>
                  <a:pt x="0" y="105"/>
                  <a:pt x="3" y="90"/>
                  <a:pt x="9" y="75"/>
                </a:cubicBezTo>
                <a:cubicBezTo>
                  <a:pt x="15" y="60"/>
                  <a:pt x="23" y="47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7"/>
                  <a:pt x="223" y="60"/>
                  <a:pt x="230" y="75"/>
                </a:cubicBezTo>
                <a:cubicBezTo>
                  <a:pt x="236" y="90"/>
                  <a:pt x="239" y="105"/>
                  <a:pt x="239" y="121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"/>
          <p:cNvSpPr/>
          <p:nvPr/>
        </p:nvSpPr>
        <p:spPr>
          <a:xfrm>
            <a:off x="561960" y="14475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4"/>
                </a:cubicBezTo>
                <a:cubicBezTo>
                  <a:pt x="23" y="193"/>
                  <a:pt x="15" y="180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"/>
          <p:cNvSpPr txBox="1"/>
          <p:nvPr/>
        </p:nvSpPr>
        <p:spPr>
          <a:xfrm>
            <a:off x="790560" y="1022400"/>
            <a:ext cx="10018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2M1207b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"/>
          <p:cNvSpPr/>
          <p:nvPr/>
        </p:nvSpPr>
        <p:spPr>
          <a:xfrm>
            <a:off x="561960" y="17427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3" y="181"/>
                  <a:pt x="214" y="193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3"/>
                  <a:pt x="15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9"/>
                  <a:pt x="9" y="75"/>
                </a:cubicBezTo>
                <a:cubicBezTo>
                  <a:pt x="15" y="60"/>
                  <a:pt x="23" y="47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7"/>
                  <a:pt x="223" y="60"/>
                  <a:pt x="230" y="75"/>
                </a:cubicBezTo>
                <a:cubicBezTo>
                  <a:pt x="236" y="89"/>
                  <a:pt x="239" y="105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"/>
          <p:cNvSpPr txBox="1"/>
          <p:nvPr/>
        </p:nvSpPr>
        <p:spPr>
          <a:xfrm>
            <a:off x="790560" y="1327320"/>
            <a:ext cx="3143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Første billede af en exoplanet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"/>
          <p:cNvSpPr/>
          <p:nvPr/>
        </p:nvSpPr>
        <p:spPr>
          <a:xfrm>
            <a:off x="561960" y="2038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4"/>
                  <a:pt x="236" y="150"/>
                  <a:pt x="230" y="164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4"/>
                </a:cubicBezTo>
                <a:cubicBezTo>
                  <a:pt x="3" y="150"/>
                  <a:pt x="0" y="134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8"/>
                  <a:pt x="23" y="46"/>
                  <a:pt x="34" y="34"/>
                </a:cubicBezTo>
                <a:cubicBezTo>
                  <a:pt x="46" y="23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3"/>
                  <a:pt x="203" y="34"/>
                </a:cubicBezTo>
                <a:cubicBezTo>
                  <a:pt x="214" y="46"/>
                  <a:pt x="223" y="58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"/>
          <p:cNvSpPr txBox="1"/>
          <p:nvPr/>
        </p:nvSpPr>
        <p:spPr>
          <a:xfrm>
            <a:off x="790560" y="1622520"/>
            <a:ext cx="12276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2004 af VLT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3" name=""/>
          <p:cNvSpPr/>
          <p:nvPr/>
        </p:nvSpPr>
        <p:spPr>
          <a:xfrm>
            <a:off x="561960" y="23335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3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3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4" name=""/>
          <p:cNvSpPr txBox="1"/>
          <p:nvPr/>
        </p:nvSpPr>
        <p:spPr>
          <a:xfrm>
            <a:off x="790560" y="1917720"/>
            <a:ext cx="2954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5 gange tungere end Jupiter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5" name=""/>
          <p:cNvSpPr txBox="1"/>
          <p:nvPr/>
        </p:nvSpPr>
        <p:spPr>
          <a:xfrm>
            <a:off x="790560" y="2212920"/>
            <a:ext cx="37040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55 gange afstanden mellem Jorden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6" name=""/>
          <p:cNvSpPr/>
          <p:nvPr/>
        </p:nvSpPr>
        <p:spPr>
          <a:xfrm>
            <a:off x="561960" y="29336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3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3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7" name=""/>
          <p:cNvSpPr txBox="1"/>
          <p:nvPr/>
        </p:nvSpPr>
        <p:spPr>
          <a:xfrm>
            <a:off x="790560" y="2508480"/>
            <a:ext cx="9090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og Solen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"/>
          <p:cNvSpPr/>
          <p:nvPr/>
        </p:nvSpPr>
        <p:spPr>
          <a:xfrm>
            <a:off x="561960" y="32288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3" y="179"/>
                  <a:pt x="214" y="192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2"/>
                  <a:pt x="15" y="179"/>
                  <a:pt x="9" y="164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9" name=""/>
          <p:cNvSpPr txBox="1"/>
          <p:nvPr/>
        </p:nvSpPr>
        <p:spPr>
          <a:xfrm>
            <a:off x="790560" y="2813040"/>
            <a:ext cx="14439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230 lysår væk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"/>
          <p:cNvSpPr txBox="1"/>
          <p:nvPr/>
        </p:nvSpPr>
        <p:spPr>
          <a:xfrm>
            <a:off x="790560" y="3108600"/>
            <a:ext cx="28339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Billedet er sammensat af 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4867200" y="1409760"/>
            <a:ext cx="4343040" cy="407628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 txBox="1"/>
          <p:nvPr/>
        </p:nvSpPr>
        <p:spPr>
          <a:xfrm>
            <a:off x="790560" y="3403800"/>
            <a:ext cx="22852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nærinfrarøde billeder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4" name=""/>
          <p:cNvSpPr txBox="1"/>
          <p:nvPr/>
        </p:nvSpPr>
        <p:spPr>
          <a:xfrm>
            <a:off x="1551960" y="147240"/>
            <a:ext cx="572652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Direkte observationer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5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19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7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8" name=""/>
          <p:cNvSpPr txBox="1"/>
          <p:nvPr/>
        </p:nvSpPr>
        <p:spPr>
          <a:xfrm>
            <a:off x="858960" y="147240"/>
            <a:ext cx="735876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VLT - Very Large Telescope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20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1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2" name=""/>
          <p:cNvSpPr txBox="1"/>
          <p:nvPr/>
        </p:nvSpPr>
        <p:spPr>
          <a:xfrm>
            <a:off x="1849320" y="147240"/>
            <a:ext cx="520812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Kan man så bo der?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1533600" y="1476360"/>
            <a:ext cx="6438600" cy="435240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7" name=""/>
          <p:cNvSpPr txBox="1"/>
          <p:nvPr/>
        </p:nvSpPr>
        <p:spPr>
          <a:xfrm>
            <a:off x="765720" y="158760"/>
            <a:ext cx="710100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Den beboelige zone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4867200" y="1409760"/>
            <a:ext cx="4343040" cy="2447640"/>
          </a:xfrm>
          <a:prstGeom prst="rect">
            <a:avLst/>
          </a:prstGeom>
          <a:ln w="0">
            <a:noFill/>
          </a:ln>
        </p:spPr>
      </p:pic>
      <p:sp>
        <p:nvSpPr>
          <p:cNvPr id="271" name=""/>
          <p:cNvSpPr txBox="1"/>
          <p:nvPr/>
        </p:nvSpPr>
        <p:spPr>
          <a:xfrm>
            <a:off x="946080" y="1212840"/>
            <a:ext cx="30380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Vi ved at der er liv på Jorden.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3" name=""/>
          <p:cNvSpPr txBox="1"/>
          <p:nvPr/>
        </p:nvSpPr>
        <p:spPr>
          <a:xfrm>
            <a:off x="1823400" y="147240"/>
            <a:ext cx="52142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Den beboelige zone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4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4867200" y="1409760"/>
            <a:ext cx="4343040" cy="2447640"/>
          </a:xfrm>
          <a:prstGeom prst="rect">
            <a:avLst/>
          </a:prstGeom>
          <a:ln w="0">
            <a:noFill/>
          </a:ln>
        </p:spPr>
      </p:pic>
      <p:sp>
        <p:nvSpPr>
          <p:cNvPr id="277" name=""/>
          <p:cNvSpPr txBox="1"/>
          <p:nvPr/>
        </p:nvSpPr>
        <p:spPr>
          <a:xfrm>
            <a:off x="946080" y="1212840"/>
            <a:ext cx="30380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Vi ved at der er liv på Jorden.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8" name=""/>
          <p:cNvSpPr/>
          <p:nvPr/>
        </p:nvSpPr>
        <p:spPr>
          <a:xfrm>
            <a:off x="561960" y="18288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3"/>
                  <a:pt x="164" y="229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29"/>
                </a:cubicBezTo>
                <a:cubicBezTo>
                  <a:pt x="58" y="223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0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4"/>
                </a:cubicBezTo>
                <a:cubicBezTo>
                  <a:pt x="46" y="23"/>
                  <a:pt x="58" y="15"/>
                  <a:pt x="73" y="9"/>
                </a:cubicBezTo>
                <a:cubicBezTo>
                  <a:pt x="88" y="2"/>
                  <a:pt x="103" y="0"/>
                  <a:pt x="119" y="0"/>
                </a:cubicBezTo>
                <a:cubicBezTo>
                  <a:pt x="134" y="0"/>
                  <a:pt x="150" y="2"/>
                  <a:pt x="164" y="9"/>
                </a:cubicBezTo>
                <a:cubicBezTo>
                  <a:pt x="179" y="15"/>
                  <a:pt x="192" y="23"/>
                  <a:pt x="203" y="34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"/>
          <p:cNvSpPr txBox="1"/>
          <p:nvPr/>
        </p:nvSpPr>
        <p:spPr>
          <a:xfrm>
            <a:off x="1823400" y="147240"/>
            <a:ext cx="52142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Den beboelige zone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0" name=""/>
          <p:cNvSpPr txBox="1"/>
          <p:nvPr/>
        </p:nvSpPr>
        <p:spPr>
          <a:xfrm>
            <a:off x="790560" y="1708200"/>
            <a:ext cx="33825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Den beboelige zone er derfor et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"/>
          <p:cNvSpPr txBox="1"/>
          <p:nvPr/>
        </p:nvSpPr>
        <p:spPr>
          <a:xfrm>
            <a:off x="790560" y="2003400"/>
            <a:ext cx="32101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bælte omkring en stjerne med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"/>
          <p:cNvSpPr txBox="1"/>
          <p:nvPr/>
        </p:nvSpPr>
        <p:spPr>
          <a:xfrm>
            <a:off x="790560" y="2298960"/>
            <a:ext cx="21816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nogenlunde samme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"/>
          <p:cNvSpPr txBox="1"/>
          <p:nvPr/>
        </p:nvSpPr>
        <p:spPr>
          <a:xfrm>
            <a:off x="3102480" y="2298960"/>
            <a:ext cx="10494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, som vi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5" name=""/>
          <p:cNvSpPr txBox="1"/>
          <p:nvPr/>
        </p:nvSpPr>
        <p:spPr>
          <a:xfrm>
            <a:off x="790560" y="2594160"/>
            <a:ext cx="21038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modtager fra Solen.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6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23.1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-7560" y="0"/>
            <a:ext cx="9520920" cy="6924240"/>
          </a:xfrm>
          <a:prstGeom prst="rect">
            <a:avLst/>
          </a:prstGeom>
          <a:ln w="0">
            <a:noFill/>
          </a:ln>
        </p:spPr>
      </p:pic>
      <p:sp>
        <p:nvSpPr>
          <p:cNvPr id="88" name=""/>
          <p:cNvSpPr/>
          <p:nvPr/>
        </p:nvSpPr>
        <p:spPr>
          <a:xfrm>
            <a:off x="9258120" y="6619680"/>
            <a:ext cx="171720" cy="228960"/>
          </a:xfrm>
          <a:custGeom>
            <a:avLst/>
            <a:gdLst/>
            <a:ahLst/>
            <a:rect l="0" t="0" r="r" b="b"/>
            <a:pathLst>
              <a:path w="477" h="636">
                <a:moveTo>
                  <a:pt x="0" y="0"/>
                </a:moveTo>
                <a:lnTo>
                  <a:pt x="477" y="0"/>
                </a:lnTo>
                <a:lnTo>
                  <a:pt x="477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2665800" y="158760"/>
            <a:ext cx="386856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Forestil jer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9307800" y="666108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4867200" y="1409760"/>
            <a:ext cx="4343040" cy="244764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 txBox="1"/>
          <p:nvPr/>
        </p:nvSpPr>
        <p:spPr>
          <a:xfrm>
            <a:off x="946080" y="1212840"/>
            <a:ext cx="30380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Vi ved at der er liv på Jorden.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" name=""/>
          <p:cNvSpPr/>
          <p:nvPr/>
        </p:nvSpPr>
        <p:spPr>
          <a:xfrm>
            <a:off x="561960" y="182844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1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3" y="181"/>
                  <a:pt x="214" y="194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40"/>
                  <a:pt x="119" y="240"/>
                </a:cubicBezTo>
                <a:cubicBezTo>
                  <a:pt x="103" y="240"/>
                  <a:pt x="88" y="236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4"/>
                  <a:pt x="15" y="181"/>
                  <a:pt x="9" y="166"/>
                </a:cubicBezTo>
                <a:cubicBezTo>
                  <a:pt x="3" y="151"/>
                  <a:pt x="0" y="136"/>
                  <a:pt x="0" y="121"/>
                </a:cubicBezTo>
                <a:cubicBezTo>
                  <a:pt x="0" y="105"/>
                  <a:pt x="3" y="90"/>
                  <a:pt x="9" y="75"/>
                </a:cubicBezTo>
                <a:cubicBezTo>
                  <a:pt x="15" y="60"/>
                  <a:pt x="23" y="47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7"/>
                  <a:pt x="223" y="60"/>
                  <a:pt x="230" y="75"/>
                </a:cubicBezTo>
                <a:cubicBezTo>
                  <a:pt x="236" y="90"/>
                  <a:pt x="239" y="105"/>
                  <a:pt x="239" y="121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1" name=""/>
          <p:cNvSpPr txBox="1"/>
          <p:nvPr/>
        </p:nvSpPr>
        <p:spPr>
          <a:xfrm>
            <a:off x="1823400" y="147240"/>
            <a:ext cx="52142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Den beboelige zone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"/>
          <p:cNvSpPr txBox="1"/>
          <p:nvPr/>
        </p:nvSpPr>
        <p:spPr>
          <a:xfrm>
            <a:off x="790560" y="1708200"/>
            <a:ext cx="33825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Den beboelige zone er derfor et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"/>
          <p:cNvSpPr txBox="1"/>
          <p:nvPr/>
        </p:nvSpPr>
        <p:spPr>
          <a:xfrm>
            <a:off x="790560" y="2003400"/>
            <a:ext cx="32101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bælte omkring en stjerne med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"/>
          <p:cNvSpPr txBox="1"/>
          <p:nvPr/>
        </p:nvSpPr>
        <p:spPr>
          <a:xfrm>
            <a:off x="790560" y="2298960"/>
            <a:ext cx="21816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nogenlunde samme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5" name=""/>
          <p:cNvSpPr txBox="1"/>
          <p:nvPr/>
        </p:nvSpPr>
        <p:spPr>
          <a:xfrm>
            <a:off x="3102480" y="2298960"/>
            <a:ext cx="10494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, som vi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6" name=""/>
          <p:cNvSpPr/>
          <p:nvPr/>
        </p:nvSpPr>
        <p:spPr>
          <a:xfrm>
            <a:off x="561960" y="30096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3" y="180"/>
                  <a:pt x="214" y="193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5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7" name=""/>
          <p:cNvSpPr txBox="1"/>
          <p:nvPr/>
        </p:nvSpPr>
        <p:spPr>
          <a:xfrm>
            <a:off x="790560" y="2594160"/>
            <a:ext cx="21038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modtager fra Solen.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8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9" name=""/>
          <p:cNvSpPr txBox="1"/>
          <p:nvPr/>
        </p:nvSpPr>
        <p:spPr>
          <a:xfrm>
            <a:off x="790560" y="2889360"/>
            <a:ext cx="3413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Kaldes undertiden </a:t>
            </a:r>
            <a:r>
              <a:rPr b="0" i="1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guldlokzonen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0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23.2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4867200" y="1409760"/>
            <a:ext cx="4343040" cy="2447640"/>
          </a:xfrm>
          <a:prstGeom prst="rect">
            <a:avLst/>
          </a:prstGeom>
          <a:ln w="0">
            <a:noFill/>
          </a:ln>
        </p:spPr>
      </p:pic>
      <p:sp>
        <p:nvSpPr>
          <p:cNvPr id="303" name=""/>
          <p:cNvSpPr txBox="1"/>
          <p:nvPr/>
        </p:nvSpPr>
        <p:spPr>
          <a:xfrm>
            <a:off x="946080" y="1212840"/>
            <a:ext cx="30380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Vi ved at der er liv på Jorden.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4" name=""/>
          <p:cNvSpPr/>
          <p:nvPr/>
        </p:nvSpPr>
        <p:spPr>
          <a:xfrm>
            <a:off x="561960" y="182844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1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3" y="181"/>
                  <a:pt x="214" y="193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7"/>
                  <a:pt x="134" y="240"/>
                  <a:pt x="119" y="240"/>
                </a:cubicBezTo>
                <a:cubicBezTo>
                  <a:pt x="103" y="240"/>
                  <a:pt x="88" y="237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3"/>
                  <a:pt x="15" y="181"/>
                  <a:pt x="9" y="166"/>
                </a:cubicBezTo>
                <a:cubicBezTo>
                  <a:pt x="3" y="151"/>
                  <a:pt x="0" y="136"/>
                  <a:pt x="0" y="121"/>
                </a:cubicBezTo>
                <a:cubicBezTo>
                  <a:pt x="0" y="105"/>
                  <a:pt x="3" y="90"/>
                  <a:pt x="9" y="75"/>
                </a:cubicBezTo>
                <a:cubicBezTo>
                  <a:pt x="15" y="60"/>
                  <a:pt x="23" y="47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7"/>
                  <a:pt x="223" y="60"/>
                  <a:pt x="230" y="75"/>
                </a:cubicBezTo>
                <a:cubicBezTo>
                  <a:pt x="236" y="90"/>
                  <a:pt x="239" y="105"/>
                  <a:pt x="239" y="121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1823400" y="147240"/>
            <a:ext cx="52142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Den beboelige zone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790560" y="1708200"/>
            <a:ext cx="33825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Den beboelige zone er derfor et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"/>
          <p:cNvSpPr txBox="1"/>
          <p:nvPr/>
        </p:nvSpPr>
        <p:spPr>
          <a:xfrm>
            <a:off x="790560" y="2003400"/>
            <a:ext cx="32101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bælte omkring en stjerne med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8" name=""/>
          <p:cNvSpPr txBox="1"/>
          <p:nvPr/>
        </p:nvSpPr>
        <p:spPr>
          <a:xfrm>
            <a:off x="790560" y="2298960"/>
            <a:ext cx="21816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nogenlunde samme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3102480" y="2298960"/>
            <a:ext cx="10494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, som vi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" name=""/>
          <p:cNvSpPr/>
          <p:nvPr/>
        </p:nvSpPr>
        <p:spPr>
          <a:xfrm>
            <a:off x="561960" y="30096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3" y="181"/>
                  <a:pt x="214" y="193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3"/>
                  <a:pt x="15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"/>
          <p:cNvSpPr txBox="1"/>
          <p:nvPr/>
        </p:nvSpPr>
        <p:spPr>
          <a:xfrm>
            <a:off x="790560" y="2594160"/>
            <a:ext cx="21038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modtager fra Solen.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"/>
          <p:cNvSpPr/>
          <p:nvPr/>
        </p:nvSpPr>
        <p:spPr>
          <a:xfrm>
            <a:off x="561960" y="33145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79"/>
                  <a:pt x="214" y="192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2"/>
                  <a:pt x="15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"/>
          <p:cNvSpPr txBox="1"/>
          <p:nvPr/>
        </p:nvSpPr>
        <p:spPr>
          <a:xfrm>
            <a:off x="790560" y="2889360"/>
            <a:ext cx="3413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Kaldes undertiden </a:t>
            </a:r>
            <a:r>
              <a:rPr b="0" i="1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guldlokzonen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5" name=""/>
          <p:cNvSpPr txBox="1"/>
          <p:nvPr/>
        </p:nvSpPr>
        <p:spPr>
          <a:xfrm>
            <a:off x="790560" y="3194280"/>
            <a:ext cx="28947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Her er der lige tilpas varmt.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6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23.3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4867200" y="1162080"/>
            <a:ext cx="4343040" cy="434304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2329200" y="141840"/>
            <a:ext cx="43549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Kan vi selv regne den ud?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24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4867200" y="1162080"/>
            <a:ext cx="4343040" cy="4343040"/>
          </a:xfrm>
          <a:prstGeom prst="rect">
            <a:avLst/>
          </a:prstGeom>
          <a:ln w="0">
            <a:noFill/>
          </a:ln>
        </p:spPr>
      </p:pic>
      <p:sp>
        <p:nvSpPr>
          <p:cNvPr id="324" name=""/>
          <p:cNvSpPr/>
          <p:nvPr/>
        </p:nvSpPr>
        <p:spPr>
          <a:xfrm>
            <a:off x="609480" y="97128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6"/>
                </a:moveTo>
                <a:cubicBezTo>
                  <a:pt x="371" y="199"/>
                  <a:pt x="370" y="211"/>
                  <a:pt x="368" y="223"/>
                </a:cubicBezTo>
                <a:cubicBezTo>
                  <a:pt x="365" y="234"/>
                  <a:pt x="362" y="246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9"/>
                  <a:pt x="316" y="317"/>
                </a:cubicBezTo>
                <a:cubicBezTo>
                  <a:pt x="307" y="326"/>
                  <a:pt x="298" y="334"/>
                  <a:pt x="288" y="340"/>
                </a:cubicBezTo>
                <a:cubicBezTo>
                  <a:pt x="278" y="347"/>
                  <a:pt x="267" y="353"/>
                  <a:pt x="256" y="357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0"/>
                  <a:pt x="197" y="372"/>
                  <a:pt x="185" y="372"/>
                </a:cubicBezTo>
                <a:cubicBezTo>
                  <a:pt x="173" y="372"/>
                  <a:pt x="161" y="370"/>
                  <a:pt x="149" y="368"/>
                </a:cubicBezTo>
                <a:cubicBezTo>
                  <a:pt x="137" y="366"/>
                  <a:pt x="125" y="362"/>
                  <a:pt x="114" y="357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4"/>
                  <a:pt x="63" y="326"/>
                  <a:pt x="54" y="317"/>
                </a:cubicBezTo>
                <a:cubicBezTo>
                  <a:pt x="45" y="309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6"/>
                  <a:pt x="6" y="234"/>
                  <a:pt x="3" y="223"/>
                </a:cubicBezTo>
                <a:cubicBezTo>
                  <a:pt x="1" y="211"/>
                  <a:pt x="0" y="199"/>
                  <a:pt x="0" y="186"/>
                </a:cubicBez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7"/>
                  <a:pt x="14" y="115"/>
                </a:cubicBezTo>
                <a:cubicBezTo>
                  <a:pt x="19" y="104"/>
                  <a:pt x="24" y="94"/>
                  <a:pt x="31" y="83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3"/>
                </a:cubicBezTo>
                <a:cubicBezTo>
                  <a:pt x="347" y="94"/>
                  <a:pt x="352" y="104"/>
                  <a:pt x="357" y="115"/>
                </a:cubicBezTo>
                <a:cubicBezTo>
                  <a:pt x="362" y="127"/>
                  <a:pt x="365" y="138"/>
                  <a:pt x="368" y="150"/>
                </a:cubicBezTo>
                <a:cubicBezTo>
                  <a:pt x="370" y="162"/>
                  <a:pt x="371" y="174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5" name=""/>
          <p:cNvSpPr txBox="1"/>
          <p:nvPr/>
        </p:nvSpPr>
        <p:spPr>
          <a:xfrm>
            <a:off x="2329200" y="141840"/>
            <a:ext cx="43549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Kan vi selv regne den ud?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6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7" name=""/>
          <p:cNvSpPr txBox="1"/>
          <p:nvPr/>
        </p:nvSpPr>
        <p:spPr>
          <a:xfrm>
            <a:off x="942840" y="764280"/>
            <a:ext cx="24681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Ja selvfølgelig!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8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24.1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4867200" y="1162080"/>
            <a:ext cx="4343040" cy="4343040"/>
          </a:xfrm>
          <a:prstGeom prst="rect">
            <a:avLst/>
          </a:prstGeom>
          <a:ln w="0">
            <a:noFill/>
          </a:ln>
        </p:spPr>
      </p:pic>
      <p:sp>
        <p:nvSpPr>
          <p:cNvPr id="331" name=""/>
          <p:cNvSpPr/>
          <p:nvPr/>
        </p:nvSpPr>
        <p:spPr>
          <a:xfrm>
            <a:off x="609480" y="97128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6"/>
                </a:moveTo>
                <a:cubicBezTo>
                  <a:pt x="371" y="199"/>
                  <a:pt x="370" y="211"/>
                  <a:pt x="368" y="222"/>
                </a:cubicBezTo>
                <a:cubicBezTo>
                  <a:pt x="365" y="234"/>
                  <a:pt x="362" y="246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9"/>
                  <a:pt x="316" y="317"/>
                </a:cubicBezTo>
                <a:cubicBezTo>
                  <a:pt x="307" y="326"/>
                  <a:pt x="298" y="334"/>
                  <a:pt x="288" y="340"/>
                </a:cubicBezTo>
                <a:cubicBezTo>
                  <a:pt x="278" y="347"/>
                  <a:pt x="267" y="353"/>
                  <a:pt x="256" y="357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0"/>
                  <a:pt x="197" y="372"/>
                  <a:pt x="185" y="372"/>
                </a:cubicBezTo>
                <a:cubicBezTo>
                  <a:pt x="173" y="372"/>
                  <a:pt x="161" y="370"/>
                  <a:pt x="149" y="368"/>
                </a:cubicBezTo>
                <a:cubicBezTo>
                  <a:pt x="137" y="366"/>
                  <a:pt x="125" y="362"/>
                  <a:pt x="114" y="357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4"/>
                  <a:pt x="63" y="326"/>
                  <a:pt x="54" y="317"/>
                </a:cubicBezTo>
                <a:cubicBezTo>
                  <a:pt x="45" y="309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6"/>
                  <a:pt x="6" y="234"/>
                  <a:pt x="3" y="222"/>
                </a:cubicBezTo>
                <a:cubicBezTo>
                  <a:pt x="1" y="211"/>
                  <a:pt x="0" y="199"/>
                  <a:pt x="0" y="186"/>
                </a:cubicBez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7"/>
                  <a:pt x="14" y="115"/>
                </a:cubicBezTo>
                <a:cubicBezTo>
                  <a:pt x="19" y="104"/>
                  <a:pt x="24" y="94"/>
                  <a:pt x="31" y="83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3"/>
                </a:cubicBezTo>
                <a:cubicBezTo>
                  <a:pt x="347" y="94"/>
                  <a:pt x="352" y="104"/>
                  <a:pt x="357" y="115"/>
                </a:cubicBezTo>
                <a:cubicBezTo>
                  <a:pt x="362" y="127"/>
                  <a:pt x="365" y="138"/>
                  <a:pt x="368" y="150"/>
                </a:cubicBezTo>
                <a:cubicBezTo>
                  <a:pt x="370" y="162"/>
                  <a:pt x="371" y="174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" name=""/>
          <p:cNvSpPr txBox="1"/>
          <p:nvPr/>
        </p:nvSpPr>
        <p:spPr>
          <a:xfrm>
            <a:off x="2329200" y="141840"/>
            <a:ext cx="43549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Kan vi selv regne den ud?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3" name=""/>
          <p:cNvSpPr/>
          <p:nvPr/>
        </p:nvSpPr>
        <p:spPr>
          <a:xfrm>
            <a:off x="609480" y="1466640"/>
            <a:ext cx="133560" cy="133560"/>
          </a:xfrm>
          <a:custGeom>
            <a:avLst/>
            <a:gdLst/>
            <a:ahLst/>
            <a:rect l="0" t="0" r="r" b="b"/>
            <a:pathLst>
              <a:path w="371" h="371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6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9"/>
                  <a:pt x="316" y="317"/>
                </a:cubicBezTo>
                <a:cubicBezTo>
                  <a:pt x="307" y="326"/>
                  <a:pt x="298" y="333"/>
                  <a:pt x="288" y="340"/>
                </a:cubicBezTo>
                <a:cubicBezTo>
                  <a:pt x="278" y="347"/>
                  <a:pt x="267" y="353"/>
                  <a:pt x="256" y="357"/>
                </a:cubicBezTo>
                <a:cubicBezTo>
                  <a:pt x="245" y="362"/>
                  <a:pt x="233" y="365"/>
                  <a:pt x="221" y="368"/>
                </a:cubicBezTo>
                <a:cubicBezTo>
                  <a:pt x="209" y="370"/>
                  <a:pt x="197" y="371"/>
                  <a:pt x="185" y="371"/>
                </a:cubicBezTo>
                <a:cubicBezTo>
                  <a:pt x="173" y="371"/>
                  <a:pt x="161" y="370"/>
                  <a:pt x="149" y="368"/>
                </a:cubicBezTo>
                <a:cubicBezTo>
                  <a:pt x="137" y="365"/>
                  <a:pt x="125" y="362"/>
                  <a:pt x="114" y="357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3"/>
                  <a:pt x="63" y="326"/>
                  <a:pt x="54" y="317"/>
                </a:cubicBezTo>
                <a:cubicBezTo>
                  <a:pt x="45" y="309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6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6"/>
                  <a:pt x="14" y="114"/>
                </a:cubicBezTo>
                <a:cubicBezTo>
                  <a:pt x="19" y="103"/>
                  <a:pt x="24" y="92"/>
                  <a:pt x="31" y="82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4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4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2"/>
                </a:cubicBezTo>
                <a:cubicBezTo>
                  <a:pt x="347" y="92"/>
                  <a:pt x="352" y="103"/>
                  <a:pt x="357" y="114"/>
                </a:cubicBezTo>
                <a:cubicBezTo>
                  <a:pt x="362" y="126"/>
                  <a:pt x="365" y="137"/>
                  <a:pt x="368" y="149"/>
                </a:cubicBezTo>
                <a:cubicBezTo>
                  <a:pt x="370" y="161"/>
                  <a:pt x="371" y="173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"/>
          <p:cNvSpPr txBox="1"/>
          <p:nvPr/>
        </p:nvSpPr>
        <p:spPr>
          <a:xfrm>
            <a:off x="942840" y="764280"/>
            <a:ext cx="24681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Ja selvfølgelig!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5" name=""/>
          <p:cNvSpPr txBox="1"/>
          <p:nvPr/>
        </p:nvSpPr>
        <p:spPr>
          <a:xfrm>
            <a:off x="942840" y="1259640"/>
            <a:ext cx="36036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Men først skal vi lige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"/>
          <p:cNvSpPr txBox="1"/>
          <p:nvPr/>
        </p:nvSpPr>
        <p:spPr>
          <a:xfrm>
            <a:off x="942840" y="1755000"/>
            <a:ext cx="207324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vide lidt om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7" name=""/>
          <p:cNvSpPr txBox="1"/>
          <p:nvPr/>
        </p:nvSpPr>
        <p:spPr>
          <a:xfrm>
            <a:off x="942840" y="2250000"/>
            <a:ext cx="25138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luminositet </a:t>
            </a:r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og 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9" name=""/>
          <p:cNvSpPr txBox="1"/>
          <p:nvPr/>
        </p:nvSpPr>
        <p:spPr>
          <a:xfrm>
            <a:off x="3671280" y="2250000"/>
            <a:ext cx="50364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ux</a:t>
            </a:r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0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24.2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2" name=""/>
          <p:cNvSpPr/>
          <p:nvPr/>
        </p:nvSpPr>
        <p:spPr>
          <a:xfrm>
            <a:off x="609480" y="97128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6"/>
                </a:moveTo>
                <a:cubicBezTo>
                  <a:pt x="371" y="199"/>
                  <a:pt x="370" y="211"/>
                  <a:pt x="368" y="223"/>
                </a:cubicBezTo>
                <a:cubicBezTo>
                  <a:pt x="365" y="234"/>
                  <a:pt x="362" y="246"/>
                  <a:pt x="357" y="257"/>
                </a:cubicBezTo>
                <a:cubicBezTo>
                  <a:pt x="352" y="269"/>
                  <a:pt x="347" y="279"/>
                  <a:pt x="339" y="289"/>
                </a:cubicBezTo>
                <a:cubicBezTo>
                  <a:pt x="332" y="299"/>
                  <a:pt x="325" y="309"/>
                  <a:pt x="316" y="317"/>
                </a:cubicBezTo>
                <a:cubicBezTo>
                  <a:pt x="307" y="326"/>
                  <a:pt x="298" y="334"/>
                  <a:pt x="288" y="340"/>
                </a:cubicBezTo>
                <a:cubicBezTo>
                  <a:pt x="278" y="347"/>
                  <a:pt x="267" y="353"/>
                  <a:pt x="256" y="357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0"/>
                  <a:pt x="197" y="372"/>
                  <a:pt x="185" y="372"/>
                </a:cubicBezTo>
                <a:cubicBezTo>
                  <a:pt x="173" y="372"/>
                  <a:pt x="161" y="370"/>
                  <a:pt x="149" y="368"/>
                </a:cubicBezTo>
                <a:cubicBezTo>
                  <a:pt x="137" y="366"/>
                  <a:pt x="125" y="362"/>
                  <a:pt x="114" y="357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4"/>
                  <a:pt x="63" y="326"/>
                  <a:pt x="54" y="317"/>
                </a:cubicBezTo>
                <a:cubicBezTo>
                  <a:pt x="45" y="309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6"/>
                  <a:pt x="6" y="234"/>
                  <a:pt x="3" y="223"/>
                </a:cubicBezTo>
                <a:cubicBezTo>
                  <a:pt x="1" y="211"/>
                  <a:pt x="0" y="199"/>
                  <a:pt x="0" y="186"/>
                </a:cubicBez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7"/>
                  <a:pt x="14" y="115"/>
                </a:cubicBezTo>
                <a:cubicBezTo>
                  <a:pt x="19" y="104"/>
                  <a:pt x="24" y="94"/>
                  <a:pt x="31" y="83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3"/>
                </a:cubicBezTo>
                <a:cubicBezTo>
                  <a:pt x="347" y="94"/>
                  <a:pt x="352" y="104"/>
                  <a:pt x="357" y="115"/>
                </a:cubicBezTo>
                <a:cubicBezTo>
                  <a:pt x="362" y="127"/>
                  <a:pt x="365" y="138"/>
                  <a:pt x="368" y="150"/>
                </a:cubicBezTo>
                <a:cubicBezTo>
                  <a:pt x="370" y="162"/>
                  <a:pt x="371" y="174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"/>
          <p:cNvSpPr txBox="1"/>
          <p:nvPr/>
        </p:nvSpPr>
        <p:spPr>
          <a:xfrm>
            <a:off x="942840" y="764280"/>
            <a:ext cx="34084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Den samlede </a:t>
            </a:r>
            <a:r>
              <a:rPr b="0" i="1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e ekt </a:t>
            </a:r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i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"/>
          <p:cNvSpPr/>
          <p:nvPr/>
        </p:nvSpPr>
        <p:spPr>
          <a:xfrm>
            <a:off x="609480" y="1962000"/>
            <a:ext cx="133560" cy="133560"/>
          </a:xfrm>
          <a:custGeom>
            <a:avLst/>
            <a:gdLst/>
            <a:ahLst/>
            <a:rect l="0" t="0" r="r" b="b"/>
            <a:pathLst>
              <a:path w="371" h="371">
                <a:moveTo>
                  <a:pt x="371" y="185"/>
                </a:moveTo>
                <a:cubicBezTo>
                  <a:pt x="371" y="197"/>
                  <a:pt x="370" y="209"/>
                  <a:pt x="368" y="221"/>
                </a:cubicBezTo>
                <a:cubicBezTo>
                  <a:pt x="365" y="233"/>
                  <a:pt x="362" y="245"/>
                  <a:pt x="357" y="256"/>
                </a:cubicBezTo>
                <a:cubicBezTo>
                  <a:pt x="352" y="267"/>
                  <a:pt x="347" y="278"/>
                  <a:pt x="339" y="289"/>
                </a:cubicBezTo>
                <a:cubicBezTo>
                  <a:pt x="332" y="299"/>
                  <a:pt x="325" y="308"/>
                  <a:pt x="316" y="317"/>
                </a:cubicBezTo>
                <a:cubicBezTo>
                  <a:pt x="307" y="326"/>
                  <a:pt x="298" y="333"/>
                  <a:pt x="288" y="340"/>
                </a:cubicBezTo>
                <a:cubicBezTo>
                  <a:pt x="278" y="347"/>
                  <a:pt x="267" y="352"/>
                  <a:pt x="256" y="357"/>
                </a:cubicBezTo>
                <a:cubicBezTo>
                  <a:pt x="245" y="362"/>
                  <a:pt x="233" y="365"/>
                  <a:pt x="221" y="368"/>
                </a:cubicBezTo>
                <a:cubicBezTo>
                  <a:pt x="209" y="370"/>
                  <a:pt x="197" y="371"/>
                  <a:pt x="185" y="371"/>
                </a:cubicBezTo>
                <a:cubicBezTo>
                  <a:pt x="173" y="371"/>
                  <a:pt x="161" y="370"/>
                  <a:pt x="149" y="368"/>
                </a:cubicBezTo>
                <a:cubicBezTo>
                  <a:pt x="137" y="365"/>
                  <a:pt x="125" y="362"/>
                  <a:pt x="114" y="357"/>
                </a:cubicBezTo>
                <a:cubicBezTo>
                  <a:pt x="103" y="352"/>
                  <a:pt x="92" y="347"/>
                  <a:pt x="82" y="340"/>
                </a:cubicBezTo>
                <a:cubicBezTo>
                  <a:pt x="72" y="333"/>
                  <a:pt x="63" y="326"/>
                  <a:pt x="54" y="317"/>
                </a:cubicBezTo>
                <a:cubicBezTo>
                  <a:pt x="45" y="308"/>
                  <a:pt x="38" y="299"/>
                  <a:pt x="31" y="289"/>
                </a:cubicBezTo>
                <a:cubicBezTo>
                  <a:pt x="24" y="278"/>
                  <a:pt x="19" y="267"/>
                  <a:pt x="14" y="256"/>
                </a:cubicBezTo>
                <a:cubicBezTo>
                  <a:pt x="9" y="245"/>
                  <a:pt x="6" y="233"/>
                  <a:pt x="3" y="221"/>
                </a:cubicBezTo>
                <a:cubicBezTo>
                  <a:pt x="1" y="209"/>
                  <a:pt x="0" y="197"/>
                  <a:pt x="0" y="185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5"/>
                  <a:pt x="14" y="114"/>
                </a:cubicBezTo>
                <a:cubicBezTo>
                  <a:pt x="19" y="103"/>
                  <a:pt x="24" y="92"/>
                  <a:pt x="31" y="82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5"/>
                  <a:pt x="72" y="38"/>
                  <a:pt x="82" y="31"/>
                </a:cubicBezTo>
                <a:cubicBezTo>
                  <a:pt x="92" y="24"/>
                  <a:pt x="103" y="19"/>
                  <a:pt x="114" y="14"/>
                </a:cubicBezTo>
                <a:cubicBezTo>
                  <a:pt x="125" y="9"/>
                  <a:pt x="137" y="6"/>
                  <a:pt x="149" y="3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3"/>
                </a:cubicBezTo>
                <a:cubicBezTo>
                  <a:pt x="233" y="6"/>
                  <a:pt x="245" y="9"/>
                  <a:pt x="256" y="14"/>
                </a:cubicBezTo>
                <a:cubicBezTo>
                  <a:pt x="267" y="19"/>
                  <a:pt x="278" y="24"/>
                  <a:pt x="288" y="31"/>
                </a:cubicBezTo>
                <a:cubicBezTo>
                  <a:pt x="298" y="38"/>
                  <a:pt x="307" y="45"/>
                  <a:pt x="316" y="54"/>
                </a:cubicBezTo>
                <a:cubicBezTo>
                  <a:pt x="325" y="63"/>
                  <a:pt x="332" y="72"/>
                  <a:pt x="339" y="82"/>
                </a:cubicBezTo>
                <a:cubicBezTo>
                  <a:pt x="347" y="92"/>
                  <a:pt x="352" y="103"/>
                  <a:pt x="357" y="114"/>
                </a:cubicBezTo>
                <a:cubicBezTo>
                  <a:pt x="362" y="125"/>
                  <a:pt x="365" y="137"/>
                  <a:pt x="368" y="149"/>
                </a:cubicBezTo>
                <a:cubicBezTo>
                  <a:pt x="370" y="161"/>
                  <a:pt x="371" y="173"/>
                  <a:pt x="371" y="185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942840" y="1259640"/>
            <a:ext cx="24408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alle </a:t>
            </a:r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retninger.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6" name=""/>
          <p:cNvSpPr txBox="1"/>
          <p:nvPr/>
        </p:nvSpPr>
        <p:spPr>
          <a:xfrm>
            <a:off x="942840" y="1755000"/>
            <a:ext cx="328644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Måles i watt, eller i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942840" y="2269080"/>
            <a:ext cx="203364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enheder af 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4867200" y="1162080"/>
            <a:ext cx="4343040" cy="435240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 txBox="1"/>
          <p:nvPr/>
        </p:nvSpPr>
        <p:spPr>
          <a:xfrm>
            <a:off x="942840" y="2774160"/>
            <a:ext cx="31021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(solluminositeter)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0" name=""/>
          <p:cNvSpPr txBox="1"/>
          <p:nvPr/>
        </p:nvSpPr>
        <p:spPr>
          <a:xfrm>
            <a:off x="3615120" y="141840"/>
            <a:ext cx="203688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Luminositet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"/>
          <p:cNvSpPr txBox="1"/>
          <p:nvPr/>
        </p:nvSpPr>
        <p:spPr>
          <a:xfrm>
            <a:off x="2978640" y="2238480"/>
            <a:ext cx="47196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3" name=""/>
          <p:cNvSpPr txBox="1"/>
          <p:nvPr/>
        </p:nvSpPr>
        <p:spPr>
          <a:xfrm>
            <a:off x="3302640" y="2433240"/>
            <a:ext cx="3337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630" spc="-1" strike="noStrike">
                <a:solidFill>
                  <a:srgbClr val="eeeeee"/>
                </a:solidFill>
                <a:latin typeface="MathJax_Main"/>
                <a:ea typeface="MathJax_Main"/>
              </a:rPr>
              <a:t>⊙</a:t>
            </a:r>
            <a:endParaRPr b="0" lang="en-US" sz="26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4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25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6" name=""/>
          <p:cNvSpPr/>
          <p:nvPr/>
        </p:nvSpPr>
        <p:spPr>
          <a:xfrm>
            <a:off x="609480" y="97128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6"/>
                </a:moveTo>
                <a:cubicBezTo>
                  <a:pt x="371" y="199"/>
                  <a:pt x="370" y="211"/>
                  <a:pt x="368" y="222"/>
                </a:cubicBezTo>
                <a:cubicBezTo>
                  <a:pt x="365" y="234"/>
                  <a:pt x="362" y="246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9"/>
                  <a:pt x="316" y="317"/>
                </a:cubicBezTo>
                <a:cubicBezTo>
                  <a:pt x="307" y="326"/>
                  <a:pt x="298" y="334"/>
                  <a:pt x="288" y="340"/>
                </a:cubicBezTo>
                <a:cubicBezTo>
                  <a:pt x="278" y="347"/>
                  <a:pt x="267" y="353"/>
                  <a:pt x="256" y="357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0"/>
                  <a:pt x="197" y="372"/>
                  <a:pt x="185" y="372"/>
                </a:cubicBezTo>
                <a:cubicBezTo>
                  <a:pt x="173" y="372"/>
                  <a:pt x="161" y="370"/>
                  <a:pt x="149" y="368"/>
                </a:cubicBezTo>
                <a:cubicBezTo>
                  <a:pt x="137" y="366"/>
                  <a:pt x="125" y="362"/>
                  <a:pt x="114" y="357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4"/>
                  <a:pt x="63" y="326"/>
                  <a:pt x="54" y="317"/>
                </a:cubicBezTo>
                <a:cubicBezTo>
                  <a:pt x="45" y="309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6"/>
                  <a:pt x="6" y="234"/>
                  <a:pt x="3" y="222"/>
                </a:cubicBezTo>
                <a:cubicBezTo>
                  <a:pt x="1" y="211"/>
                  <a:pt x="0" y="199"/>
                  <a:pt x="0" y="186"/>
                </a:cubicBez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7"/>
                  <a:pt x="14" y="115"/>
                </a:cubicBezTo>
                <a:cubicBezTo>
                  <a:pt x="19" y="104"/>
                  <a:pt x="24" y="93"/>
                  <a:pt x="31" y="83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3"/>
                </a:cubicBezTo>
                <a:cubicBezTo>
                  <a:pt x="347" y="93"/>
                  <a:pt x="352" y="104"/>
                  <a:pt x="357" y="115"/>
                </a:cubicBezTo>
                <a:cubicBezTo>
                  <a:pt x="362" y="127"/>
                  <a:pt x="365" y="138"/>
                  <a:pt x="368" y="150"/>
                </a:cubicBezTo>
                <a:cubicBezTo>
                  <a:pt x="370" y="162"/>
                  <a:pt x="371" y="174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7" name=""/>
          <p:cNvSpPr/>
          <p:nvPr/>
        </p:nvSpPr>
        <p:spPr>
          <a:xfrm>
            <a:off x="609480" y="1485720"/>
            <a:ext cx="133560" cy="133560"/>
          </a:xfrm>
          <a:custGeom>
            <a:avLst/>
            <a:gdLst/>
            <a:ahLst/>
            <a:rect l="0" t="0" r="r" b="b"/>
            <a:pathLst>
              <a:path w="371" h="371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6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9"/>
                  <a:pt x="316" y="317"/>
                </a:cubicBezTo>
                <a:cubicBezTo>
                  <a:pt x="307" y="326"/>
                  <a:pt x="298" y="333"/>
                  <a:pt x="288" y="340"/>
                </a:cubicBezTo>
                <a:cubicBezTo>
                  <a:pt x="278" y="347"/>
                  <a:pt x="267" y="353"/>
                  <a:pt x="256" y="357"/>
                </a:cubicBezTo>
                <a:cubicBezTo>
                  <a:pt x="245" y="362"/>
                  <a:pt x="233" y="365"/>
                  <a:pt x="221" y="368"/>
                </a:cubicBezTo>
                <a:cubicBezTo>
                  <a:pt x="209" y="370"/>
                  <a:pt x="197" y="371"/>
                  <a:pt x="185" y="371"/>
                </a:cubicBezTo>
                <a:cubicBezTo>
                  <a:pt x="173" y="371"/>
                  <a:pt x="161" y="370"/>
                  <a:pt x="149" y="368"/>
                </a:cubicBezTo>
                <a:cubicBezTo>
                  <a:pt x="137" y="365"/>
                  <a:pt x="125" y="362"/>
                  <a:pt x="114" y="357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3"/>
                  <a:pt x="63" y="326"/>
                  <a:pt x="54" y="317"/>
                </a:cubicBezTo>
                <a:cubicBezTo>
                  <a:pt x="45" y="309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6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5"/>
                  <a:pt x="14" y="114"/>
                </a:cubicBezTo>
                <a:cubicBezTo>
                  <a:pt x="19" y="103"/>
                  <a:pt x="24" y="92"/>
                  <a:pt x="31" y="82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4"/>
                  <a:pt x="103" y="19"/>
                  <a:pt x="114" y="14"/>
                </a:cubicBezTo>
                <a:cubicBezTo>
                  <a:pt x="125" y="9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4"/>
                </a:cubicBezTo>
                <a:cubicBezTo>
                  <a:pt x="233" y="6"/>
                  <a:pt x="245" y="9"/>
                  <a:pt x="256" y="14"/>
                </a:cubicBezTo>
                <a:cubicBezTo>
                  <a:pt x="267" y="19"/>
                  <a:pt x="278" y="24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2"/>
                </a:cubicBezTo>
                <a:cubicBezTo>
                  <a:pt x="347" y="92"/>
                  <a:pt x="352" y="103"/>
                  <a:pt x="357" y="114"/>
                </a:cubicBezTo>
                <a:cubicBezTo>
                  <a:pt x="362" y="125"/>
                  <a:pt x="365" y="138"/>
                  <a:pt x="368" y="150"/>
                </a:cubicBezTo>
                <a:cubicBezTo>
                  <a:pt x="370" y="162"/>
                  <a:pt x="371" y="174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"/>
          <p:cNvSpPr txBox="1"/>
          <p:nvPr/>
        </p:nvSpPr>
        <p:spPr>
          <a:xfrm>
            <a:off x="942840" y="764280"/>
            <a:ext cx="25869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E ekt </a:t>
            </a:r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per areal.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"/>
          <p:cNvSpPr txBox="1"/>
          <p:nvPr/>
        </p:nvSpPr>
        <p:spPr>
          <a:xfrm>
            <a:off x="3048120" y="1279440"/>
            <a:ext cx="13525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 </a:t>
            </a:r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Stefan-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5667480" y="1162080"/>
            <a:ext cx="2742840" cy="3085920"/>
          </a:xfrm>
          <a:prstGeom prst="rect">
            <a:avLst/>
          </a:prstGeom>
          <a:ln w="0">
            <a:noFill/>
          </a:ln>
        </p:spPr>
      </p:pic>
      <p:sp>
        <p:nvSpPr>
          <p:cNvPr id="361" name=""/>
          <p:cNvSpPr txBox="1"/>
          <p:nvPr/>
        </p:nvSpPr>
        <p:spPr>
          <a:xfrm>
            <a:off x="942840" y="1783440"/>
            <a:ext cx="271044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Boltzmanns lov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2" name=""/>
          <p:cNvSpPr txBox="1"/>
          <p:nvPr/>
        </p:nvSpPr>
        <p:spPr>
          <a:xfrm>
            <a:off x="4352400" y="141840"/>
            <a:ext cx="7171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Flux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942840" y="1247400"/>
            <a:ext cx="172440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ϕ</a:t>
            </a:r>
            <a:r>
              <a:rPr b="0" lang="en-US" sz="3720" spc="-1" strike="noStrike">
                <a:solidFill>
                  <a:srgbClr val="eeeeee"/>
                </a:solidFill>
                <a:latin typeface="MathJax_Main"/>
                <a:ea typeface="MathJax_Main"/>
              </a:rPr>
              <a:t> =</a:t>
            </a:r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 σ</a:t>
            </a:r>
            <a:r>
              <a:rPr b="0" lang="en-US" sz="3720" spc="-1" strike="noStrike">
                <a:solidFill>
                  <a:srgbClr val="eeeeee"/>
                </a:solidFill>
                <a:latin typeface="MathJax_Main"/>
                <a:ea typeface="MathJax_Main"/>
              </a:rPr>
              <a:t> ⋅</a:t>
            </a:r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 T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5" name=""/>
          <p:cNvSpPr txBox="1"/>
          <p:nvPr/>
        </p:nvSpPr>
        <p:spPr>
          <a:xfrm>
            <a:off x="2843280" y="1204920"/>
            <a:ext cx="3337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630" spc="-1" strike="noStrike">
                <a:solidFill>
                  <a:srgbClr val="eeeeee"/>
                </a:solidFill>
                <a:latin typeface="MathJax_Main"/>
                <a:ea typeface="MathJax_Main"/>
              </a:rPr>
              <a:t>4</a:t>
            </a:r>
            <a:endParaRPr b="0" lang="en-US" sz="26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26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8" name=""/>
          <p:cNvSpPr/>
          <p:nvPr/>
        </p:nvSpPr>
        <p:spPr>
          <a:xfrm>
            <a:off x="609480" y="99036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6"/>
                </a:moveTo>
                <a:cubicBezTo>
                  <a:pt x="371" y="198"/>
                  <a:pt x="370" y="211"/>
                  <a:pt x="368" y="222"/>
                </a:cubicBezTo>
                <a:cubicBezTo>
                  <a:pt x="365" y="234"/>
                  <a:pt x="362" y="246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9"/>
                  <a:pt x="316" y="317"/>
                </a:cubicBezTo>
                <a:cubicBezTo>
                  <a:pt x="307" y="326"/>
                  <a:pt x="298" y="334"/>
                  <a:pt x="288" y="340"/>
                </a:cubicBezTo>
                <a:cubicBezTo>
                  <a:pt x="278" y="347"/>
                  <a:pt x="267" y="353"/>
                  <a:pt x="256" y="357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0"/>
                  <a:pt x="197" y="372"/>
                  <a:pt x="185" y="372"/>
                </a:cubicBezTo>
                <a:cubicBezTo>
                  <a:pt x="173" y="372"/>
                  <a:pt x="161" y="370"/>
                  <a:pt x="149" y="368"/>
                </a:cubicBezTo>
                <a:cubicBezTo>
                  <a:pt x="137" y="366"/>
                  <a:pt x="125" y="362"/>
                  <a:pt x="114" y="357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4"/>
                  <a:pt x="63" y="326"/>
                  <a:pt x="54" y="317"/>
                </a:cubicBezTo>
                <a:cubicBezTo>
                  <a:pt x="45" y="309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6"/>
                  <a:pt x="6" y="234"/>
                  <a:pt x="3" y="222"/>
                </a:cubicBezTo>
                <a:cubicBezTo>
                  <a:pt x="1" y="211"/>
                  <a:pt x="0" y="198"/>
                  <a:pt x="0" y="186"/>
                </a:cubicBez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7"/>
                  <a:pt x="14" y="115"/>
                </a:cubicBezTo>
                <a:cubicBezTo>
                  <a:pt x="19" y="104"/>
                  <a:pt x="24" y="93"/>
                  <a:pt x="31" y="83"/>
                </a:cubicBezTo>
                <a:cubicBezTo>
                  <a:pt x="38" y="73"/>
                  <a:pt x="45" y="64"/>
                  <a:pt x="54" y="55"/>
                </a:cubicBezTo>
                <a:cubicBezTo>
                  <a:pt x="63" y="47"/>
                  <a:pt x="72" y="39"/>
                  <a:pt x="82" y="32"/>
                </a:cubicBezTo>
                <a:cubicBezTo>
                  <a:pt x="92" y="24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4"/>
                  <a:pt x="288" y="32"/>
                </a:cubicBezTo>
                <a:cubicBezTo>
                  <a:pt x="298" y="39"/>
                  <a:pt x="307" y="47"/>
                  <a:pt x="316" y="55"/>
                </a:cubicBezTo>
                <a:cubicBezTo>
                  <a:pt x="325" y="64"/>
                  <a:pt x="332" y="73"/>
                  <a:pt x="339" y="83"/>
                </a:cubicBezTo>
                <a:cubicBezTo>
                  <a:pt x="347" y="93"/>
                  <a:pt x="352" y="104"/>
                  <a:pt x="357" y="115"/>
                </a:cubicBezTo>
                <a:cubicBezTo>
                  <a:pt x="362" y="127"/>
                  <a:pt x="365" y="138"/>
                  <a:pt x="368" y="150"/>
                </a:cubicBezTo>
                <a:cubicBezTo>
                  <a:pt x="370" y="162"/>
                  <a:pt x="371" y="174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9" name=""/>
          <p:cNvSpPr/>
          <p:nvPr/>
        </p:nvSpPr>
        <p:spPr>
          <a:xfrm>
            <a:off x="609480" y="151416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7"/>
                </a:moveTo>
                <a:cubicBezTo>
                  <a:pt x="371" y="199"/>
                  <a:pt x="370" y="211"/>
                  <a:pt x="368" y="223"/>
                </a:cubicBezTo>
                <a:cubicBezTo>
                  <a:pt x="365" y="235"/>
                  <a:pt x="362" y="246"/>
                  <a:pt x="357" y="257"/>
                </a:cubicBezTo>
                <a:cubicBezTo>
                  <a:pt x="352" y="269"/>
                  <a:pt x="347" y="279"/>
                  <a:pt x="339" y="289"/>
                </a:cubicBezTo>
                <a:cubicBezTo>
                  <a:pt x="332" y="299"/>
                  <a:pt x="325" y="309"/>
                  <a:pt x="316" y="317"/>
                </a:cubicBezTo>
                <a:cubicBezTo>
                  <a:pt x="307" y="326"/>
                  <a:pt x="298" y="334"/>
                  <a:pt x="288" y="340"/>
                </a:cubicBezTo>
                <a:cubicBezTo>
                  <a:pt x="278" y="347"/>
                  <a:pt x="267" y="353"/>
                  <a:pt x="256" y="358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1"/>
                  <a:pt x="197" y="372"/>
                  <a:pt x="185" y="372"/>
                </a:cubicBezTo>
                <a:cubicBezTo>
                  <a:pt x="173" y="372"/>
                  <a:pt x="161" y="371"/>
                  <a:pt x="149" y="368"/>
                </a:cubicBezTo>
                <a:cubicBezTo>
                  <a:pt x="137" y="366"/>
                  <a:pt x="125" y="362"/>
                  <a:pt x="114" y="358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4"/>
                  <a:pt x="63" y="326"/>
                  <a:pt x="54" y="317"/>
                </a:cubicBezTo>
                <a:cubicBezTo>
                  <a:pt x="45" y="309"/>
                  <a:pt x="38" y="299"/>
                  <a:pt x="31" y="289"/>
                </a:cubicBezTo>
                <a:cubicBezTo>
                  <a:pt x="24" y="279"/>
                  <a:pt x="19" y="269"/>
                  <a:pt x="14" y="257"/>
                </a:cubicBezTo>
                <a:cubicBezTo>
                  <a:pt x="9" y="246"/>
                  <a:pt x="6" y="235"/>
                  <a:pt x="3" y="223"/>
                </a:cubicBezTo>
                <a:cubicBezTo>
                  <a:pt x="1" y="211"/>
                  <a:pt x="0" y="199"/>
                  <a:pt x="0" y="187"/>
                </a:cubicBez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7"/>
                  <a:pt x="14" y="116"/>
                </a:cubicBezTo>
                <a:cubicBezTo>
                  <a:pt x="19" y="104"/>
                  <a:pt x="24" y="94"/>
                  <a:pt x="31" y="84"/>
                </a:cubicBezTo>
                <a:cubicBezTo>
                  <a:pt x="38" y="74"/>
                  <a:pt x="45" y="64"/>
                  <a:pt x="54" y="56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cubicBezTo>
                  <a:pt x="197" y="0"/>
                  <a:pt x="209" y="2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1"/>
                </a:cubicBezTo>
                <a:cubicBezTo>
                  <a:pt x="298" y="38"/>
                  <a:pt x="307" y="46"/>
                  <a:pt x="316" y="56"/>
                </a:cubicBezTo>
                <a:cubicBezTo>
                  <a:pt x="325" y="64"/>
                  <a:pt x="332" y="74"/>
                  <a:pt x="339" y="84"/>
                </a:cubicBezTo>
                <a:cubicBezTo>
                  <a:pt x="347" y="94"/>
                  <a:pt x="352" y="104"/>
                  <a:pt x="357" y="116"/>
                </a:cubicBezTo>
                <a:cubicBezTo>
                  <a:pt x="362" y="127"/>
                  <a:pt x="365" y="138"/>
                  <a:pt x="368" y="150"/>
                </a:cubicBezTo>
                <a:cubicBezTo>
                  <a:pt x="370" y="162"/>
                  <a:pt x="371" y="174"/>
                  <a:pt x="371" y="187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"/>
          <p:cNvSpPr/>
          <p:nvPr/>
        </p:nvSpPr>
        <p:spPr>
          <a:xfrm>
            <a:off x="609480" y="207612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5"/>
                  <a:pt x="357" y="256"/>
                </a:cubicBezTo>
                <a:cubicBezTo>
                  <a:pt x="352" y="268"/>
                  <a:pt x="347" y="278"/>
                  <a:pt x="339" y="288"/>
                </a:cubicBezTo>
                <a:cubicBezTo>
                  <a:pt x="332" y="299"/>
                  <a:pt x="325" y="308"/>
                  <a:pt x="316" y="316"/>
                </a:cubicBezTo>
                <a:cubicBezTo>
                  <a:pt x="307" y="325"/>
                  <a:pt x="298" y="333"/>
                  <a:pt x="288" y="340"/>
                </a:cubicBezTo>
                <a:cubicBezTo>
                  <a:pt x="278" y="347"/>
                  <a:pt x="267" y="353"/>
                  <a:pt x="256" y="358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1"/>
                  <a:pt x="197" y="372"/>
                  <a:pt x="185" y="372"/>
                </a:cubicBezTo>
                <a:cubicBezTo>
                  <a:pt x="173" y="372"/>
                  <a:pt x="161" y="371"/>
                  <a:pt x="149" y="368"/>
                </a:cubicBezTo>
                <a:cubicBezTo>
                  <a:pt x="137" y="366"/>
                  <a:pt x="125" y="362"/>
                  <a:pt x="114" y="358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3"/>
                  <a:pt x="63" y="325"/>
                  <a:pt x="54" y="316"/>
                </a:cubicBezTo>
                <a:cubicBezTo>
                  <a:pt x="45" y="308"/>
                  <a:pt x="38" y="299"/>
                  <a:pt x="31" y="288"/>
                </a:cubicBezTo>
                <a:cubicBezTo>
                  <a:pt x="24" y="278"/>
                  <a:pt x="19" y="268"/>
                  <a:pt x="14" y="256"/>
                </a:cubicBezTo>
                <a:cubicBezTo>
                  <a:pt x="9" y="245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6"/>
                  <a:pt x="14" y="115"/>
                </a:cubicBezTo>
                <a:cubicBezTo>
                  <a:pt x="19" y="103"/>
                  <a:pt x="24" y="93"/>
                  <a:pt x="31" y="83"/>
                </a:cubicBezTo>
                <a:cubicBezTo>
                  <a:pt x="38" y="73"/>
                  <a:pt x="45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cubicBezTo>
                  <a:pt x="197" y="0"/>
                  <a:pt x="209" y="2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2"/>
                </a:cubicBezTo>
                <a:cubicBezTo>
                  <a:pt x="298" y="38"/>
                  <a:pt x="307" y="46"/>
                  <a:pt x="316" y="55"/>
                </a:cubicBezTo>
                <a:cubicBezTo>
                  <a:pt x="325" y="63"/>
                  <a:pt x="332" y="73"/>
                  <a:pt x="339" y="83"/>
                </a:cubicBezTo>
                <a:cubicBezTo>
                  <a:pt x="347" y="93"/>
                  <a:pt x="352" y="103"/>
                  <a:pt x="357" y="115"/>
                </a:cubicBezTo>
                <a:cubicBezTo>
                  <a:pt x="362" y="126"/>
                  <a:pt x="365" y="137"/>
                  <a:pt x="368" y="149"/>
                </a:cubicBezTo>
                <a:cubicBezTo>
                  <a:pt x="370" y="161"/>
                  <a:pt x="371" y="173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1" name=""/>
          <p:cNvSpPr/>
          <p:nvPr/>
        </p:nvSpPr>
        <p:spPr>
          <a:xfrm>
            <a:off x="609480" y="313344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5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3"/>
                  <a:pt x="362" y="245"/>
                  <a:pt x="357" y="256"/>
                </a:cubicBezTo>
                <a:cubicBezTo>
                  <a:pt x="352" y="267"/>
                  <a:pt x="347" y="278"/>
                  <a:pt x="339" y="288"/>
                </a:cubicBezTo>
                <a:cubicBezTo>
                  <a:pt x="332" y="298"/>
                  <a:pt x="325" y="308"/>
                  <a:pt x="316" y="316"/>
                </a:cubicBezTo>
                <a:cubicBezTo>
                  <a:pt x="307" y="325"/>
                  <a:pt x="298" y="333"/>
                  <a:pt x="288" y="339"/>
                </a:cubicBezTo>
                <a:cubicBezTo>
                  <a:pt x="278" y="346"/>
                  <a:pt x="267" y="352"/>
                  <a:pt x="256" y="357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0"/>
                  <a:pt x="197" y="372"/>
                  <a:pt x="185" y="372"/>
                </a:cubicBezTo>
                <a:cubicBezTo>
                  <a:pt x="173" y="372"/>
                  <a:pt x="161" y="370"/>
                  <a:pt x="149" y="368"/>
                </a:cubicBezTo>
                <a:cubicBezTo>
                  <a:pt x="137" y="366"/>
                  <a:pt x="125" y="362"/>
                  <a:pt x="114" y="356"/>
                </a:cubicBezTo>
                <a:cubicBezTo>
                  <a:pt x="103" y="352"/>
                  <a:pt x="92" y="346"/>
                  <a:pt x="82" y="339"/>
                </a:cubicBezTo>
                <a:cubicBezTo>
                  <a:pt x="72" y="333"/>
                  <a:pt x="63" y="325"/>
                  <a:pt x="54" y="316"/>
                </a:cubicBezTo>
                <a:cubicBezTo>
                  <a:pt x="45" y="308"/>
                  <a:pt x="38" y="298"/>
                  <a:pt x="31" y="288"/>
                </a:cubicBezTo>
                <a:cubicBezTo>
                  <a:pt x="24" y="278"/>
                  <a:pt x="19" y="268"/>
                  <a:pt x="14" y="256"/>
                </a:cubicBezTo>
                <a:cubicBezTo>
                  <a:pt x="9" y="245"/>
                  <a:pt x="6" y="233"/>
                  <a:pt x="3" y="222"/>
                </a:cubicBezTo>
                <a:cubicBezTo>
                  <a:pt x="1" y="210"/>
                  <a:pt x="0" y="198"/>
                  <a:pt x="0" y="185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6"/>
                  <a:pt x="14" y="114"/>
                </a:cubicBezTo>
                <a:cubicBezTo>
                  <a:pt x="19" y="103"/>
                  <a:pt x="24" y="93"/>
                  <a:pt x="31" y="82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3"/>
                </a:cubicBezTo>
                <a:cubicBezTo>
                  <a:pt x="347" y="93"/>
                  <a:pt x="352" y="103"/>
                  <a:pt x="357" y="114"/>
                </a:cubicBezTo>
                <a:cubicBezTo>
                  <a:pt x="362" y="126"/>
                  <a:pt x="365" y="137"/>
                  <a:pt x="368" y="149"/>
                </a:cubicBezTo>
                <a:cubicBezTo>
                  <a:pt x="370" y="161"/>
                  <a:pt x="371" y="173"/>
                  <a:pt x="371" y="185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5857920" y="1162080"/>
            <a:ext cx="2371320" cy="2028600"/>
          </a:xfrm>
          <a:prstGeom prst="rect">
            <a:avLst/>
          </a:prstGeom>
          <a:ln w="0">
            <a:noFill/>
          </a:ln>
        </p:spPr>
      </p:pic>
      <p:sp>
        <p:nvSpPr>
          <p:cNvPr id="373" name=""/>
          <p:cNvSpPr txBox="1"/>
          <p:nvPr/>
        </p:nvSpPr>
        <p:spPr>
          <a:xfrm>
            <a:off x="3331440" y="141840"/>
            <a:ext cx="248328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Sammenhæng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4" name=""/>
          <p:cNvSpPr txBox="1"/>
          <p:nvPr/>
        </p:nvSpPr>
        <p:spPr>
          <a:xfrm>
            <a:off x="942840" y="752040"/>
            <a:ext cx="62424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r>
              <a:rPr b="0" lang="en-US" sz="3720" spc="-1" strike="noStrike">
                <a:solidFill>
                  <a:srgbClr val="eeeeee"/>
                </a:solidFill>
                <a:latin typeface="MathJax_Main"/>
                <a:ea typeface="MathJax_Main"/>
              </a:rPr>
              <a:t> =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5" name=""/>
          <p:cNvSpPr txBox="1"/>
          <p:nvPr/>
        </p:nvSpPr>
        <p:spPr>
          <a:xfrm>
            <a:off x="3710160" y="752040"/>
            <a:ext cx="58284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20" spc="-1" strike="noStrike">
                <a:solidFill>
                  <a:srgbClr val="eeeeee"/>
                </a:solidFill>
                <a:latin typeface="MathJax_Main"/>
                <a:ea typeface="MathJax_Main"/>
              </a:rPr>
              <a:t>⋅</a:t>
            </a:r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 </a:t>
            </a:r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ϕ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"/>
          <p:cNvSpPr txBox="1"/>
          <p:nvPr/>
        </p:nvSpPr>
        <p:spPr>
          <a:xfrm>
            <a:off x="1899720" y="752760"/>
            <a:ext cx="47196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A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7" name=""/>
          <p:cNvSpPr txBox="1"/>
          <p:nvPr/>
        </p:nvSpPr>
        <p:spPr>
          <a:xfrm>
            <a:off x="2252520" y="957240"/>
            <a:ext cx="137844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630" spc="-1" strike="noStrike">
                <a:solidFill>
                  <a:srgbClr val="eeeeee"/>
                </a:solidFill>
                <a:latin typeface="MathJax_Main"/>
                <a:ea typeface="MathJax_Main"/>
              </a:rPr>
              <a:t>overflade</a:t>
            </a:r>
            <a:endParaRPr b="0" lang="en-US" sz="26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8" name=""/>
          <p:cNvSpPr txBox="1"/>
          <p:nvPr/>
        </p:nvSpPr>
        <p:spPr>
          <a:xfrm>
            <a:off x="3553560" y="1276200"/>
            <a:ext cx="91512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20" spc="-1" strike="noStrike">
                <a:solidFill>
                  <a:srgbClr val="eeeeee"/>
                </a:solidFill>
                <a:latin typeface="MathJax_Main"/>
                <a:ea typeface="MathJax_Main"/>
              </a:rPr>
              <a:t>= 4</a:t>
            </a:r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π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9" name=""/>
          <p:cNvSpPr txBox="1"/>
          <p:nvPr/>
        </p:nvSpPr>
        <p:spPr>
          <a:xfrm>
            <a:off x="942840" y="1276560"/>
            <a:ext cx="47196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A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0" name=""/>
          <p:cNvSpPr txBox="1"/>
          <p:nvPr/>
        </p:nvSpPr>
        <p:spPr>
          <a:xfrm>
            <a:off x="1296000" y="1481400"/>
            <a:ext cx="2176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630" spc="-1" strike="noStrike">
                <a:solidFill>
                  <a:srgbClr val="eeeeee"/>
                </a:solidFill>
                <a:latin typeface="MathJax_Main"/>
                <a:ea typeface="MathJax_Main"/>
              </a:rPr>
              <a:t>kugleoverflade</a:t>
            </a:r>
            <a:endParaRPr b="0" lang="en-US" sz="26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1" name=""/>
          <p:cNvSpPr txBox="1"/>
          <p:nvPr/>
        </p:nvSpPr>
        <p:spPr>
          <a:xfrm>
            <a:off x="4560840" y="1276560"/>
            <a:ext cx="47196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"/>
          <p:cNvSpPr txBox="1"/>
          <p:nvPr/>
        </p:nvSpPr>
        <p:spPr>
          <a:xfrm>
            <a:off x="4771080" y="1233720"/>
            <a:ext cx="3337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63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26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3" name=""/>
          <p:cNvSpPr txBox="1"/>
          <p:nvPr/>
        </p:nvSpPr>
        <p:spPr>
          <a:xfrm>
            <a:off x="942840" y="1838160"/>
            <a:ext cx="127944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r>
              <a:rPr b="0" lang="en-US" sz="372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4</a:t>
            </a:r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π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4" name=""/>
          <p:cNvSpPr txBox="1"/>
          <p:nvPr/>
        </p:nvSpPr>
        <p:spPr>
          <a:xfrm>
            <a:off x="2930400" y="1838160"/>
            <a:ext cx="58284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20" spc="-1" strike="noStrike">
                <a:solidFill>
                  <a:srgbClr val="eeeeee"/>
                </a:solidFill>
                <a:latin typeface="MathJax_Main"/>
                <a:ea typeface="MathJax_Main"/>
              </a:rPr>
              <a:t>⋅</a:t>
            </a:r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 </a:t>
            </a:r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ϕ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5" name=""/>
          <p:cNvSpPr txBox="1"/>
          <p:nvPr/>
        </p:nvSpPr>
        <p:spPr>
          <a:xfrm>
            <a:off x="2405520" y="1838520"/>
            <a:ext cx="47196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6" name=""/>
          <p:cNvSpPr/>
          <p:nvPr/>
        </p:nvSpPr>
        <p:spPr>
          <a:xfrm>
            <a:off x="961920" y="2419200"/>
            <a:ext cx="2505240" cy="1648080"/>
          </a:xfrm>
          <a:custGeom>
            <a:avLst/>
            <a:gdLst/>
            <a:ahLst/>
            <a:rect l="0" t="0" r="r" b="b"/>
            <a:pathLst>
              <a:path w="6959" h="4578">
                <a:moveTo>
                  <a:pt x="0" y="0"/>
                </a:moveTo>
                <a:lnTo>
                  <a:pt x="6959" y="0"/>
                </a:lnTo>
                <a:lnTo>
                  <a:pt x="6959" y="4578"/>
                </a:lnTo>
                <a:lnTo>
                  <a:pt x="0" y="4578"/>
                </a:lnTo>
                <a:lnTo>
                  <a:pt x="0" y="0"/>
                </a:lnTo>
                <a:close/>
              </a:path>
            </a:pathLst>
          </a:custGeom>
          <a:noFill/>
          <a:ln w="37800">
            <a:solidFill>
              <a:srgbClr val="eeeeee"/>
            </a:solidFill>
            <a:miter/>
          </a:ln>
        </p:spPr>
        <p:txBody>
          <a:bodyPr lIns="18720" rIns="18720" tIns="18720" bIns="1872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7" name=""/>
          <p:cNvSpPr txBox="1"/>
          <p:nvPr/>
        </p:nvSpPr>
        <p:spPr>
          <a:xfrm>
            <a:off x="2615760" y="1795680"/>
            <a:ext cx="3337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63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26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"/>
          <p:cNvSpPr txBox="1"/>
          <p:nvPr/>
        </p:nvSpPr>
        <p:spPr>
          <a:xfrm>
            <a:off x="1076760" y="2895480"/>
            <a:ext cx="53280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r>
              <a:rPr b="0" lang="en-US" sz="3720" spc="-1" strike="noStrike">
                <a:solidFill>
                  <a:srgbClr val="eeeeee"/>
                </a:solidFill>
                <a:latin typeface="MathJax_Main"/>
                <a:ea typeface="MathJax_Main"/>
              </a:rPr>
              <a:t> =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9" name=""/>
          <p:cNvSpPr txBox="1"/>
          <p:nvPr/>
        </p:nvSpPr>
        <p:spPr>
          <a:xfrm>
            <a:off x="2721240" y="2571840"/>
            <a:ext cx="47196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" name=""/>
          <p:cNvSpPr/>
          <p:nvPr/>
        </p:nvSpPr>
        <p:spPr>
          <a:xfrm>
            <a:off x="2457360" y="3209760"/>
            <a:ext cx="848160" cy="28800"/>
          </a:xfrm>
          <a:custGeom>
            <a:avLst/>
            <a:gdLst/>
            <a:ahLst/>
            <a:rect l="0" t="0" r="r" b="b"/>
            <a:pathLst>
              <a:path w="2356" h="80">
                <a:moveTo>
                  <a:pt x="0" y="0"/>
                </a:moveTo>
                <a:lnTo>
                  <a:pt x="2356" y="0"/>
                </a:lnTo>
                <a:lnTo>
                  <a:pt x="2356" y="80"/>
                </a:lnTo>
                <a:lnTo>
                  <a:pt x="0" y="8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1" name=""/>
          <p:cNvSpPr txBox="1"/>
          <p:nvPr/>
        </p:nvSpPr>
        <p:spPr>
          <a:xfrm>
            <a:off x="2492640" y="3228840"/>
            <a:ext cx="87408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20" spc="-1" strike="noStrike">
                <a:solidFill>
                  <a:srgbClr val="eeeeee"/>
                </a:solidFill>
                <a:latin typeface="MathJax_Main"/>
                <a:ea typeface="MathJax_Main"/>
              </a:rPr>
              <a:t>4</a:t>
            </a:r>
            <a:r>
              <a:rPr b="0" i="1" lang="en-US" sz="3720" spc="-1" strike="noStrike">
                <a:solidFill>
                  <a:srgbClr val="eeeeee"/>
                </a:solidFill>
                <a:latin typeface="MathJax_Math"/>
                <a:ea typeface="MathJax_Math"/>
              </a:rPr>
              <a:t>πϕ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"/>
          <p:cNvSpPr txBox="1"/>
          <p:nvPr/>
        </p:nvSpPr>
        <p:spPr>
          <a:xfrm>
            <a:off x="2363400" y="2229120"/>
            <a:ext cx="65772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2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 −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" name=""/>
          <p:cNvSpPr txBox="1"/>
          <p:nvPr/>
        </p:nvSpPr>
        <p:spPr>
          <a:xfrm>
            <a:off x="2582640" y="2229120"/>
            <a:ext cx="54036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2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−−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4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5" name=""/>
          <p:cNvSpPr txBox="1"/>
          <p:nvPr/>
        </p:nvSpPr>
        <p:spPr>
          <a:xfrm>
            <a:off x="1924560" y="2914920"/>
            <a:ext cx="471960" cy="55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720" spc="-1" strike="noStrike">
                <a:solidFill>
                  <a:srgbClr val="eeeeee"/>
                </a:solidFill>
                <a:latin typeface="MathJax_Size4"/>
                <a:ea typeface="MathJax_Size4"/>
              </a:rPr>
              <a:t>√</a:t>
            </a:r>
            <a:endParaRPr b="0" lang="en-US" sz="372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6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27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8" name=""/>
          <p:cNvSpPr/>
          <p:nvPr/>
        </p:nvSpPr>
        <p:spPr>
          <a:xfrm>
            <a:off x="5619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" name=""/>
          <p:cNvSpPr txBox="1"/>
          <p:nvPr/>
        </p:nvSpPr>
        <p:spPr>
          <a:xfrm>
            <a:off x="790560" y="774720"/>
            <a:ext cx="21877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 modtager en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0" name=""/>
          <p:cNvSpPr txBox="1"/>
          <p:nvPr/>
        </p:nvSpPr>
        <p:spPr>
          <a:xfrm>
            <a:off x="3116160" y="774720"/>
            <a:ext cx="6163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 fra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1" name=""/>
          <p:cNvSpPr/>
          <p:nvPr/>
        </p:nvSpPr>
        <p:spPr>
          <a:xfrm>
            <a:off x="561960" y="15811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0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2" name=""/>
          <p:cNvSpPr txBox="1"/>
          <p:nvPr/>
        </p:nvSpPr>
        <p:spPr>
          <a:xfrm>
            <a:off x="790560" y="1099440"/>
            <a:ext cx="9745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 på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3" name=""/>
          <p:cNvSpPr txBox="1"/>
          <p:nvPr/>
        </p:nvSpPr>
        <p:spPr>
          <a:xfrm>
            <a:off x="790560" y="1460520"/>
            <a:ext cx="2850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Jordens afstand til Solen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4" name=""/>
          <p:cNvSpPr/>
          <p:nvPr/>
        </p:nvSpPr>
        <p:spPr>
          <a:xfrm>
            <a:off x="561960" y="21999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79"/>
                  <a:pt x="214" y="192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2"/>
                  <a:pt x="15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4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5" name=""/>
          <p:cNvSpPr txBox="1"/>
          <p:nvPr/>
        </p:nvSpPr>
        <p:spPr>
          <a:xfrm>
            <a:off x="3448800" y="176652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6" name=""/>
          <p:cNvSpPr txBox="1"/>
          <p:nvPr/>
        </p:nvSpPr>
        <p:spPr>
          <a:xfrm>
            <a:off x="790560" y="2079720"/>
            <a:ext cx="22381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Solens luminositet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7" name=""/>
          <p:cNvSpPr txBox="1"/>
          <p:nvPr/>
        </p:nvSpPr>
        <p:spPr>
          <a:xfrm>
            <a:off x="2336040" y="141840"/>
            <a:ext cx="436104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Beboelig zone om Jorden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8" name=""/>
          <p:cNvSpPr txBox="1"/>
          <p:nvPr/>
        </p:nvSpPr>
        <p:spPr>
          <a:xfrm>
            <a:off x="1765440" y="1080000"/>
            <a:ext cx="11376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ϕ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1386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9" name=""/>
          <p:cNvSpPr txBox="1"/>
          <p:nvPr/>
        </p:nvSpPr>
        <p:spPr>
          <a:xfrm>
            <a:off x="3004920" y="104292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0" name=""/>
          <p:cNvSpPr txBox="1"/>
          <p:nvPr/>
        </p:nvSpPr>
        <p:spPr>
          <a:xfrm>
            <a:off x="2976120" y="12812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1" name=""/>
          <p:cNvSpPr/>
          <p:nvPr/>
        </p:nvSpPr>
        <p:spPr>
          <a:xfrm>
            <a:off x="2962080" y="1266480"/>
            <a:ext cx="295560" cy="10080"/>
          </a:xfrm>
          <a:custGeom>
            <a:avLst/>
            <a:gdLst/>
            <a:ahLst/>
            <a:rect l="0" t="0" r="r" b="b"/>
            <a:pathLst>
              <a:path w="821" h="28">
                <a:moveTo>
                  <a:pt x="0" y="0"/>
                </a:moveTo>
                <a:lnTo>
                  <a:pt x="821" y="0"/>
                </a:lnTo>
                <a:lnTo>
                  <a:pt x="82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3148200" y="126900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3" name=""/>
          <p:cNvSpPr txBox="1"/>
          <p:nvPr/>
        </p:nvSpPr>
        <p:spPr>
          <a:xfrm>
            <a:off x="790560" y="1756080"/>
            <a:ext cx="17276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 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1.496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4" name=""/>
          <p:cNvSpPr txBox="1"/>
          <p:nvPr/>
        </p:nvSpPr>
        <p:spPr>
          <a:xfrm>
            <a:off x="3197880" y="17560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5" name=""/>
          <p:cNvSpPr txBox="1"/>
          <p:nvPr/>
        </p:nvSpPr>
        <p:spPr>
          <a:xfrm>
            <a:off x="2644560" y="17564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6" name=""/>
          <p:cNvSpPr txBox="1"/>
          <p:nvPr/>
        </p:nvSpPr>
        <p:spPr>
          <a:xfrm>
            <a:off x="2930760" y="17190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11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7" name=""/>
          <p:cNvSpPr txBox="1"/>
          <p:nvPr/>
        </p:nvSpPr>
        <p:spPr>
          <a:xfrm>
            <a:off x="1238760" y="2375280"/>
            <a:ext cx="9302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3.90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8" name=""/>
          <p:cNvSpPr txBox="1"/>
          <p:nvPr/>
        </p:nvSpPr>
        <p:spPr>
          <a:xfrm>
            <a:off x="2806200" y="23752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9" name=""/>
          <p:cNvSpPr txBox="1"/>
          <p:nvPr/>
        </p:nvSpPr>
        <p:spPr>
          <a:xfrm>
            <a:off x="790560" y="23756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0" name=""/>
          <p:cNvSpPr txBox="1"/>
          <p:nvPr/>
        </p:nvSpPr>
        <p:spPr>
          <a:xfrm>
            <a:off x="981360" y="2490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⊙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1" name=""/>
          <p:cNvSpPr txBox="1"/>
          <p:nvPr/>
        </p:nvSpPr>
        <p:spPr>
          <a:xfrm>
            <a:off x="2252880" y="23756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2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23" name=""/>
          <p:cNvSpPr txBox="1"/>
          <p:nvPr/>
        </p:nvSpPr>
        <p:spPr>
          <a:xfrm>
            <a:off x="2539080" y="23382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26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4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28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26" name=""/>
          <p:cNvSpPr/>
          <p:nvPr/>
        </p:nvSpPr>
        <p:spPr>
          <a:xfrm>
            <a:off x="5619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3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29"/>
                </a:cubicBezTo>
                <a:cubicBezTo>
                  <a:pt x="58" y="223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7" name=""/>
          <p:cNvSpPr txBox="1"/>
          <p:nvPr/>
        </p:nvSpPr>
        <p:spPr>
          <a:xfrm>
            <a:off x="790560" y="774720"/>
            <a:ext cx="21877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 modtager en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8" name=""/>
          <p:cNvSpPr txBox="1"/>
          <p:nvPr/>
        </p:nvSpPr>
        <p:spPr>
          <a:xfrm>
            <a:off x="3116160" y="774720"/>
            <a:ext cx="6163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 fra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9" name=""/>
          <p:cNvSpPr/>
          <p:nvPr/>
        </p:nvSpPr>
        <p:spPr>
          <a:xfrm>
            <a:off x="561960" y="15811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29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7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7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0" name=""/>
          <p:cNvSpPr txBox="1"/>
          <p:nvPr/>
        </p:nvSpPr>
        <p:spPr>
          <a:xfrm>
            <a:off x="790560" y="1099440"/>
            <a:ext cx="9745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 på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1" name=""/>
          <p:cNvSpPr txBox="1"/>
          <p:nvPr/>
        </p:nvSpPr>
        <p:spPr>
          <a:xfrm>
            <a:off x="790560" y="1460520"/>
            <a:ext cx="2850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Jordens afstand til Solen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2" name=""/>
          <p:cNvSpPr/>
          <p:nvPr/>
        </p:nvSpPr>
        <p:spPr>
          <a:xfrm>
            <a:off x="561960" y="21999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80"/>
                  <a:pt x="214" y="192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2"/>
                  <a:pt x="15" y="180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4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3" name=""/>
          <p:cNvSpPr txBox="1"/>
          <p:nvPr/>
        </p:nvSpPr>
        <p:spPr>
          <a:xfrm>
            <a:off x="3448800" y="176652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4" name=""/>
          <p:cNvSpPr txBox="1"/>
          <p:nvPr/>
        </p:nvSpPr>
        <p:spPr>
          <a:xfrm>
            <a:off x="790560" y="2079720"/>
            <a:ext cx="22381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Solens luminositet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5" name=""/>
          <p:cNvSpPr txBox="1"/>
          <p:nvPr/>
        </p:nvSpPr>
        <p:spPr>
          <a:xfrm>
            <a:off x="2336040" y="141840"/>
            <a:ext cx="436104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Beboelig zone om Jorden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6" name=""/>
          <p:cNvSpPr txBox="1"/>
          <p:nvPr/>
        </p:nvSpPr>
        <p:spPr>
          <a:xfrm>
            <a:off x="1765440" y="1080000"/>
            <a:ext cx="11376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ϕ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1386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7" name=""/>
          <p:cNvSpPr txBox="1"/>
          <p:nvPr/>
        </p:nvSpPr>
        <p:spPr>
          <a:xfrm>
            <a:off x="3004920" y="104292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8" name=""/>
          <p:cNvSpPr txBox="1"/>
          <p:nvPr/>
        </p:nvSpPr>
        <p:spPr>
          <a:xfrm>
            <a:off x="2976120" y="12812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9" name=""/>
          <p:cNvSpPr/>
          <p:nvPr/>
        </p:nvSpPr>
        <p:spPr>
          <a:xfrm>
            <a:off x="2962080" y="1266480"/>
            <a:ext cx="295560" cy="10080"/>
          </a:xfrm>
          <a:custGeom>
            <a:avLst/>
            <a:gdLst/>
            <a:ahLst/>
            <a:rect l="0" t="0" r="r" b="b"/>
            <a:pathLst>
              <a:path w="821" h="28">
                <a:moveTo>
                  <a:pt x="0" y="0"/>
                </a:moveTo>
                <a:lnTo>
                  <a:pt x="821" y="0"/>
                </a:lnTo>
                <a:lnTo>
                  <a:pt x="82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0" name=""/>
          <p:cNvSpPr txBox="1"/>
          <p:nvPr/>
        </p:nvSpPr>
        <p:spPr>
          <a:xfrm>
            <a:off x="3148200" y="126900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1" name=""/>
          <p:cNvSpPr txBox="1"/>
          <p:nvPr/>
        </p:nvSpPr>
        <p:spPr>
          <a:xfrm>
            <a:off x="790560" y="1756080"/>
            <a:ext cx="17276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 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1.496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2" name=""/>
          <p:cNvSpPr txBox="1"/>
          <p:nvPr/>
        </p:nvSpPr>
        <p:spPr>
          <a:xfrm>
            <a:off x="3197880" y="17560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3" name=""/>
          <p:cNvSpPr txBox="1"/>
          <p:nvPr/>
        </p:nvSpPr>
        <p:spPr>
          <a:xfrm>
            <a:off x="2644560" y="17564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4" name=""/>
          <p:cNvSpPr txBox="1"/>
          <p:nvPr/>
        </p:nvSpPr>
        <p:spPr>
          <a:xfrm>
            <a:off x="2930760" y="17190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11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5" name=""/>
          <p:cNvSpPr txBox="1"/>
          <p:nvPr/>
        </p:nvSpPr>
        <p:spPr>
          <a:xfrm>
            <a:off x="1238760" y="2375280"/>
            <a:ext cx="9302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3.90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6" name=""/>
          <p:cNvSpPr txBox="1"/>
          <p:nvPr/>
        </p:nvSpPr>
        <p:spPr>
          <a:xfrm>
            <a:off x="2806200" y="23752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7" name=""/>
          <p:cNvSpPr txBox="1"/>
          <p:nvPr/>
        </p:nvSpPr>
        <p:spPr>
          <a:xfrm>
            <a:off x="790560" y="23756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8" name=""/>
          <p:cNvSpPr txBox="1"/>
          <p:nvPr/>
        </p:nvSpPr>
        <p:spPr>
          <a:xfrm>
            <a:off x="981360" y="2490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⊙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9" name=""/>
          <p:cNvSpPr txBox="1"/>
          <p:nvPr/>
        </p:nvSpPr>
        <p:spPr>
          <a:xfrm>
            <a:off x="2252880" y="23756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0" name=""/>
          <p:cNvSpPr/>
          <p:nvPr/>
        </p:nvSpPr>
        <p:spPr>
          <a:xfrm>
            <a:off x="561960" y="2819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4"/>
                </a:cubicBezTo>
                <a:cubicBezTo>
                  <a:pt x="23" y="193"/>
                  <a:pt x="15" y="180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1" name=""/>
          <p:cNvSpPr txBox="1"/>
          <p:nvPr/>
        </p:nvSpPr>
        <p:spPr>
          <a:xfrm>
            <a:off x="2539080" y="23382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26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2" name=""/>
          <p:cNvSpPr txBox="1"/>
          <p:nvPr/>
        </p:nvSpPr>
        <p:spPr>
          <a:xfrm>
            <a:off x="790560" y="2698920"/>
            <a:ext cx="22104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Lad os antage at den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3" name=""/>
          <p:cNvSpPr txBox="1"/>
          <p:nvPr/>
        </p:nvSpPr>
        <p:spPr>
          <a:xfrm>
            <a:off x="790560" y="2994120"/>
            <a:ext cx="27363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beboelige zone ligger der,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4" name=""/>
          <p:cNvSpPr txBox="1"/>
          <p:nvPr/>
        </p:nvSpPr>
        <p:spPr>
          <a:xfrm>
            <a:off x="790560" y="3289320"/>
            <a:ext cx="5446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hvor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5" name=""/>
          <p:cNvSpPr txBox="1"/>
          <p:nvPr/>
        </p:nvSpPr>
        <p:spPr>
          <a:xfrm>
            <a:off x="1469880" y="3289320"/>
            <a:ext cx="16650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uxen er mellem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6" name=""/>
          <p:cNvSpPr txBox="1"/>
          <p:nvPr/>
        </p:nvSpPr>
        <p:spPr>
          <a:xfrm>
            <a:off x="1781640" y="3614040"/>
            <a:ext cx="380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 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og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7" name=""/>
          <p:cNvSpPr txBox="1"/>
          <p:nvPr/>
        </p:nvSpPr>
        <p:spPr>
          <a:xfrm>
            <a:off x="790560" y="3603960"/>
            <a:ext cx="6408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1200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8" name=""/>
          <p:cNvSpPr txBox="1"/>
          <p:nvPr/>
        </p:nvSpPr>
        <p:spPr>
          <a:xfrm>
            <a:off x="1487520" y="3566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9" name=""/>
          <p:cNvSpPr txBox="1"/>
          <p:nvPr/>
        </p:nvSpPr>
        <p:spPr>
          <a:xfrm>
            <a:off x="1459080" y="3795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0" name=""/>
          <p:cNvSpPr/>
          <p:nvPr/>
        </p:nvSpPr>
        <p:spPr>
          <a:xfrm>
            <a:off x="1447560" y="3790800"/>
            <a:ext cx="295560" cy="9720"/>
          </a:xfrm>
          <a:custGeom>
            <a:avLst/>
            <a:gdLst/>
            <a:ahLst/>
            <a:rect l="0" t="0" r="r" b="b"/>
            <a:pathLst>
              <a:path w="821" h="27">
                <a:moveTo>
                  <a:pt x="0" y="0"/>
                </a:moveTo>
                <a:lnTo>
                  <a:pt x="821" y="0"/>
                </a:lnTo>
                <a:lnTo>
                  <a:pt x="82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1" name=""/>
          <p:cNvSpPr txBox="1"/>
          <p:nvPr/>
        </p:nvSpPr>
        <p:spPr>
          <a:xfrm>
            <a:off x="1631160" y="379296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2" name=""/>
          <p:cNvSpPr txBox="1"/>
          <p:nvPr/>
        </p:nvSpPr>
        <p:spPr>
          <a:xfrm>
            <a:off x="2162160" y="3603960"/>
            <a:ext cx="6408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1500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3" name=""/>
          <p:cNvSpPr txBox="1"/>
          <p:nvPr/>
        </p:nvSpPr>
        <p:spPr>
          <a:xfrm>
            <a:off x="2859120" y="3566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4" name=""/>
          <p:cNvSpPr txBox="1"/>
          <p:nvPr/>
        </p:nvSpPr>
        <p:spPr>
          <a:xfrm>
            <a:off x="2830680" y="3795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5" name=""/>
          <p:cNvSpPr/>
          <p:nvPr/>
        </p:nvSpPr>
        <p:spPr>
          <a:xfrm>
            <a:off x="2819160" y="3790800"/>
            <a:ext cx="295560" cy="9720"/>
          </a:xfrm>
          <a:custGeom>
            <a:avLst/>
            <a:gdLst/>
            <a:ahLst/>
            <a:rect l="0" t="0" r="r" b="b"/>
            <a:pathLst>
              <a:path w="821" h="27">
                <a:moveTo>
                  <a:pt x="0" y="0"/>
                </a:moveTo>
                <a:lnTo>
                  <a:pt x="821" y="0"/>
                </a:lnTo>
                <a:lnTo>
                  <a:pt x="82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6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7" name=""/>
          <p:cNvSpPr txBox="1"/>
          <p:nvPr/>
        </p:nvSpPr>
        <p:spPr>
          <a:xfrm>
            <a:off x="3002760" y="379296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8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28.1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-6480" y="0"/>
            <a:ext cx="9518400" cy="6924240"/>
          </a:xfrm>
          <a:prstGeom prst="rect">
            <a:avLst/>
          </a:prstGeom>
          <a:ln w="0">
            <a:noFill/>
          </a:ln>
        </p:spPr>
      </p:pic>
      <p:sp>
        <p:nvSpPr>
          <p:cNvPr id="93" name=""/>
          <p:cNvSpPr/>
          <p:nvPr/>
        </p:nvSpPr>
        <p:spPr>
          <a:xfrm>
            <a:off x="9258120" y="6619680"/>
            <a:ext cx="171720" cy="228960"/>
          </a:xfrm>
          <a:custGeom>
            <a:avLst/>
            <a:gdLst/>
            <a:ahLst/>
            <a:rect l="0" t="0" r="r" b="b"/>
            <a:pathLst>
              <a:path w="477" h="636">
                <a:moveTo>
                  <a:pt x="0" y="0"/>
                </a:moveTo>
                <a:lnTo>
                  <a:pt x="477" y="0"/>
                </a:lnTo>
                <a:lnTo>
                  <a:pt x="477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2575080" y="158760"/>
            <a:ext cx="381528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tanken om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9307800" y="666108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70" name=""/>
          <p:cNvSpPr/>
          <p:nvPr/>
        </p:nvSpPr>
        <p:spPr>
          <a:xfrm>
            <a:off x="5619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0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1" name=""/>
          <p:cNvSpPr txBox="1"/>
          <p:nvPr/>
        </p:nvSpPr>
        <p:spPr>
          <a:xfrm>
            <a:off x="790560" y="774720"/>
            <a:ext cx="21877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 modtager en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2" name=""/>
          <p:cNvSpPr txBox="1"/>
          <p:nvPr/>
        </p:nvSpPr>
        <p:spPr>
          <a:xfrm>
            <a:off x="3116160" y="774720"/>
            <a:ext cx="6163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 fra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3" name=""/>
          <p:cNvSpPr/>
          <p:nvPr/>
        </p:nvSpPr>
        <p:spPr>
          <a:xfrm>
            <a:off x="561960" y="15811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4" name=""/>
          <p:cNvSpPr txBox="1"/>
          <p:nvPr/>
        </p:nvSpPr>
        <p:spPr>
          <a:xfrm>
            <a:off x="790560" y="1099440"/>
            <a:ext cx="9745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 på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5" name=""/>
          <p:cNvSpPr txBox="1"/>
          <p:nvPr/>
        </p:nvSpPr>
        <p:spPr>
          <a:xfrm>
            <a:off x="790560" y="1460520"/>
            <a:ext cx="2850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Jordens afstand til Solen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6" name=""/>
          <p:cNvSpPr/>
          <p:nvPr/>
        </p:nvSpPr>
        <p:spPr>
          <a:xfrm>
            <a:off x="561960" y="21999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80"/>
                  <a:pt x="214" y="192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2"/>
                  <a:pt x="15" y="180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4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7" name=""/>
          <p:cNvSpPr txBox="1"/>
          <p:nvPr/>
        </p:nvSpPr>
        <p:spPr>
          <a:xfrm>
            <a:off x="3448800" y="176652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8" name=""/>
          <p:cNvSpPr txBox="1"/>
          <p:nvPr/>
        </p:nvSpPr>
        <p:spPr>
          <a:xfrm>
            <a:off x="790560" y="2079720"/>
            <a:ext cx="22381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Solens luminositet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9" name=""/>
          <p:cNvSpPr txBox="1"/>
          <p:nvPr/>
        </p:nvSpPr>
        <p:spPr>
          <a:xfrm>
            <a:off x="2336040" y="141840"/>
            <a:ext cx="436104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Beboelig zone om Jorden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0" name=""/>
          <p:cNvSpPr txBox="1"/>
          <p:nvPr/>
        </p:nvSpPr>
        <p:spPr>
          <a:xfrm>
            <a:off x="1765440" y="1080000"/>
            <a:ext cx="11376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ϕ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1386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1" name=""/>
          <p:cNvSpPr txBox="1"/>
          <p:nvPr/>
        </p:nvSpPr>
        <p:spPr>
          <a:xfrm>
            <a:off x="3004920" y="104292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2" name=""/>
          <p:cNvSpPr txBox="1"/>
          <p:nvPr/>
        </p:nvSpPr>
        <p:spPr>
          <a:xfrm>
            <a:off x="2976120" y="12812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3" name=""/>
          <p:cNvSpPr/>
          <p:nvPr/>
        </p:nvSpPr>
        <p:spPr>
          <a:xfrm>
            <a:off x="2962080" y="1266480"/>
            <a:ext cx="295560" cy="10080"/>
          </a:xfrm>
          <a:custGeom>
            <a:avLst/>
            <a:gdLst/>
            <a:ahLst/>
            <a:rect l="0" t="0" r="r" b="b"/>
            <a:pathLst>
              <a:path w="821" h="28">
                <a:moveTo>
                  <a:pt x="0" y="0"/>
                </a:moveTo>
                <a:lnTo>
                  <a:pt x="821" y="0"/>
                </a:lnTo>
                <a:lnTo>
                  <a:pt x="82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4" name=""/>
          <p:cNvSpPr txBox="1"/>
          <p:nvPr/>
        </p:nvSpPr>
        <p:spPr>
          <a:xfrm>
            <a:off x="3148200" y="126900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5" name=""/>
          <p:cNvSpPr txBox="1"/>
          <p:nvPr/>
        </p:nvSpPr>
        <p:spPr>
          <a:xfrm>
            <a:off x="790560" y="1756080"/>
            <a:ext cx="17276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 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1.496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6" name=""/>
          <p:cNvSpPr txBox="1"/>
          <p:nvPr/>
        </p:nvSpPr>
        <p:spPr>
          <a:xfrm>
            <a:off x="3197880" y="17560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7" name=""/>
          <p:cNvSpPr txBox="1"/>
          <p:nvPr/>
        </p:nvSpPr>
        <p:spPr>
          <a:xfrm>
            <a:off x="2644560" y="17564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8" name=""/>
          <p:cNvSpPr txBox="1"/>
          <p:nvPr/>
        </p:nvSpPr>
        <p:spPr>
          <a:xfrm>
            <a:off x="2930760" y="17190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11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9" name=""/>
          <p:cNvSpPr txBox="1"/>
          <p:nvPr/>
        </p:nvSpPr>
        <p:spPr>
          <a:xfrm>
            <a:off x="1238760" y="2375280"/>
            <a:ext cx="9302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3.90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0" name=""/>
          <p:cNvSpPr txBox="1"/>
          <p:nvPr/>
        </p:nvSpPr>
        <p:spPr>
          <a:xfrm>
            <a:off x="2806200" y="23752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1" name=""/>
          <p:cNvSpPr txBox="1"/>
          <p:nvPr/>
        </p:nvSpPr>
        <p:spPr>
          <a:xfrm>
            <a:off x="790560" y="23756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2" name=""/>
          <p:cNvSpPr txBox="1"/>
          <p:nvPr/>
        </p:nvSpPr>
        <p:spPr>
          <a:xfrm>
            <a:off x="981360" y="2490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⊙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3" name=""/>
          <p:cNvSpPr txBox="1"/>
          <p:nvPr/>
        </p:nvSpPr>
        <p:spPr>
          <a:xfrm>
            <a:off x="2252880" y="23756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4" name=""/>
          <p:cNvSpPr/>
          <p:nvPr/>
        </p:nvSpPr>
        <p:spPr>
          <a:xfrm>
            <a:off x="561960" y="2819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5" name=""/>
          <p:cNvSpPr txBox="1"/>
          <p:nvPr/>
        </p:nvSpPr>
        <p:spPr>
          <a:xfrm>
            <a:off x="2539080" y="23382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26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6" name=""/>
          <p:cNvSpPr txBox="1"/>
          <p:nvPr/>
        </p:nvSpPr>
        <p:spPr>
          <a:xfrm>
            <a:off x="790560" y="2698920"/>
            <a:ext cx="22104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Lad os antage at den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7" name=""/>
          <p:cNvSpPr txBox="1"/>
          <p:nvPr/>
        </p:nvSpPr>
        <p:spPr>
          <a:xfrm>
            <a:off x="790560" y="2994120"/>
            <a:ext cx="27363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beboelige zone ligger der,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8" name=""/>
          <p:cNvSpPr txBox="1"/>
          <p:nvPr/>
        </p:nvSpPr>
        <p:spPr>
          <a:xfrm>
            <a:off x="790560" y="3289320"/>
            <a:ext cx="5446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hvor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9" name=""/>
          <p:cNvSpPr txBox="1"/>
          <p:nvPr/>
        </p:nvSpPr>
        <p:spPr>
          <a:xfrm>
            <a:off x="1469880" y="3289320"/>
            <a:ext cx="16650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uxen er mellem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0" name=""/>
          <p:cNvSpPr txBox="1"/>
          <p:nvPr/>
        </p:nvSpPr>
        <p:spPr>
          <a:xfrm>
            <a:off x="1781640" y="3614040"/>
            <a:ext cx="380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 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og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1" name=""/>
          <p:cNvSpPr txBox="1"/>
          <p:nvPr/>
        </p:nvSpPr>
        <p:spPr>
          <a:xfrm>
            <a:off x="790560" y="3603960"/>
            <a:ext cx="6408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1200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2" name=""/>
          <p:cNvSpPr txBox="1"/>
          <p:nvPr/>
        </p:nvSpPr>
        <p:spPr>
          <a:xfrm>
            <a:off x="1487520" y="3566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3" name=""/>
          <p:cNvSpPr txBox="1"/>
          <p:nvPr/>
        </p:nvSpPr>
        <p:spPr>
          <a:xfrm>
            <a:off x="1459080" y="3795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4" name=""/>
          <p:cNvSpPr/>
          <p:nvPr/>
        </p:nvSpPr>
        <p:spPr>
          <a:xfrm>
            <a:off x="1447560" y="3790800"/>
            <a:ext cx="295560" cy="9720"/>
          </a:xfrm>
          <a:custGeom>
            <a:avLst/>
            <a:gdLst/>
            <a:ahLst/>
            <a:rect l="0" t="0" r="r" b="b"/>
            <a:pathLst>
              <a:path w="821" h="27">
                <a:moveTo>
                  <a:pt x="0" y="0"/>
                </a:moveTo>
                <a:lnTo>
                  <a:pt x="821" y="0"/>
                </a:lnTo>
                <a:lnTo>
                  <a:pt x="82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5" name=""/>
          <p:cNvSpPr txBox="1"/>
          <p:nvPr/>
        </p:nvSpPr>
        <p:spPr>
          <a:xfrm>
            <a:off x="1631160" y="379296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6" name=""/>
          <p:cNvSpPr txBox="1"/>
          <p:nvPr/>
        </p:nvSpPr>
        <p:spPr>
          <a:xfrm>
            <a:off x="2162160" y="3603960"/>
            <a:ext cx="6408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1500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7" name=""/>
          <p:cNvSpPr txBox="1"/>
          <p:nvPr/>
        </p:nvSpPr>
        <p:spPr>
          <a:xfrm>
            <a:off x="2859120" y="3566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8" name=""/>
          <p:cNvSpPr txBox="1"/>
          <p:nvPr/>
        </p:nvSpPr>
        <p:spPr>
          <a:xfrm>
            <a:off x="2830680" y="3795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9" name=""/>
          <p:cNvSpPr/>
          <p:nvPr/>
        </p:nvSpPr>
        <p:spPr>
          <a:xfrm>
            <a:off x="2819160" y="3790800"/>
            <a:ext cx="295560" cy="9720"/>
          </a:xfrm>
          <a:custGeom>
            <a:avLst/>
            <a:gdLst/>
            <a:ahLst/>
            <a:rect l="0" t="0" r="r" b="b"/>
            <a:pathLst>
              <a:path w="821" h="27">
                <a:moveTo>
                  <a:pt x="0" y="0"/>
                </a:moveTo>
                <a:lnTo>
                  <a:pt x="821" y="0"/>
                </a:lnTo>
                <a:lnTo>
                  <a:pt x="82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0" name=""/>
          <p:cNvSpPr/>
          <p:nvPr/>
        </p:nvSpPr>
        <p:spPr>
          <a:xfrm>
            <a:off x="42195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0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6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1" name=""/>
          <p:cNvSpPr txBox="1"/>
          <p:nvPr/>
        </p:nvSpPr>
        <p:spPr>
          <a:xfrm>
            <a:off x="3002760" y="379296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2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3" name=""/>
          <p:cNvSpPr txBox="1"/>
          <p:nvPr/>
        </p:nvSpPr>
        <p:spPr>
          <a:xfrm>
            <a:off x="4448160" y="774720"/>
            <a:ext cx="5037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Lad os indsætte værdierne i formlen fra forrige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4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28.2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6" name=""/>
          <p:cNvSpPr/>
          <p:nvPr/>
        </p:nvSpPr>
        <p:spPr>
          <a:xfrm>
            <a:off x="5619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0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7" name=""/>
          <p:cNvSpPr txBox="1"/>
          <p:nvPr/>
        </p:nvSpPr>
        <p:spPr>
          <a:xfrm>
            <a:off x="790560" y="774720"/>
            <a:ext cx="21877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 modtager en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8" name=""/>
          <p:cNvSpPr txBox="1"/>
          <p:nvPr/>
        </p:nvSpPr>
        <p:spPr>
          <a:xfrm>
            <a:off x="3116160" y="774720"/>
            <a:ext cx="6163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 fra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9" name=""/>
          <p:cNvSpPr/>
          <p:nvPr/>
        </p:nvSpPr>
        <p:spPr>
          <a:xfrm>
            <a:off x="561960" y="15811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7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7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0" name=""/>
          <p:cNvSpPr txBox="1"/>
          <p:nvPr/>
        </p:nvSpPr>
        <p:spPr>
          <a:xfrm>
            <a:off x="790560" y="1099440"/>
            <a:ext cx="9745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 på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1" name=""/>
          <p:cNvSpPr txBox="1"/>
          <p:nvPr/>
        </p:nvSpPr>
        <p:spPr>
          <a:xfrm>
            <a:off x="790560" y="1460520"/>
            <a:ext cx="2850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Jordens afstand til Solen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2" name=""/>
          <p:cNvSpPr/>
          <p:nvPr/>
        </p:nvSpPr>
        <p:spPr>
          <a:xfrm>
            <a:off x="561960" y="21999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80"/>
                  <a:pt x="214" y="192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2"/>
                  <a:pt x="15" y="180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4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3448800" y="176652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4" name=""/>
          <p:cNvSpPr txBox="1"/>
          <p:nvPr/>
        </p:nvSpPr>
        <p:spPr>
          <a:xfrm>
            <a:off x="790560" y="2079720"/>
            <a:ext cx="22381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Solens luminositet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5" name=""/>
          <p:cNvSpPr txBox="1"/>
          <p:nvPr/>
        </p:nvSpPr>
        <p:spPr>
          <a:xfrm>
            <a:off x="2336040" y="141840"/>
            <a:ext cx="436104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Beboelig zone om Jorden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6" name=""/>
          <p:cNvSpPr txBox="1"/>
          <p:nvPr/>
        </p:nvSpPr>
        <p:spPr>
          <a:xfrm>
            <a:off x="1765440" y="1080000"/>
            <a:ext cx="11376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ϕ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1386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7" name=""/>
          <p:cNvSpPr txBox="1"/>
          <p:nvPr/>
        </p:nvSpPr>
        <p:spPr>
          <a:xfrm>
            <a:off x="3004920" y="104292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8" name=""/>
          <p:cNvSpPr txBox="1"/>
          <p:nvPr/>
        </p:nvSpPr>
        <p:spPr>
          <a:xfrm>
            <a:off x="2976120" y="12812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9" name=""/>
          <p:cNvSpPr/>
          <p:nvPr/>
        </p:nvSpPr>
        <p:spPr>
          <a:xfrm>
            <a:off x="2962080" y="1266480"/>
            <a:ext cx="295560" cy="10080"/>
          </a:xfrm>
          <a:custGeom>
            <a:avLst/>
            <a:gdLst/>
            <a:ahLst/>
            <a:rect l="0" t="0" r="r" b="b"/>
            <a:pathLst>
              <a:path w="821" h="28">
                <a:moveTo>
                  <a:pt x="0" y="0"/>
                </a:moveTo>
                <a:lnTo>
                  <a:pt x="821" y="0"/>
                </a:lnTo>
                <a:lnTo>
                  <a:pt x="82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0" name=""/>
          <p:cNvSpPr txBox="1"/>
          <p:nvPr/>
        </p:nvSpPr>
        <p:spPr>
          <a:xfrm>
            <a:off x="3148200" y="126900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1" name=""/>
          <p:cNvSpPr txBox="1"/>
          <p:nvPr/>
        </p:nvSpPr>
        <p:spPr>
          <a:xfrm>
            <a:off x="790560" y="1756080"/>
            <a:ext cx="17276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 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1.496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2" name=""/>
          <p:cNvSpPr txBox="1"/>
          <p:nvPr/>
        </p:nvSpPr>
        <p:spPr>
          <a:xfrm>
            <a:off x="3197880" y="17560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3" name=""/>
          <p:cNvSpPr txBox="1"/>
          <p:nvPr/>
        </p:nvSpPr>
        <p:spPr>
          <a:xfrm>
            <a:off x="2644560" y="17564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4" name=""/>
          <p:cNvSpPr txBox="1"/>
          <p:nvPr/>
        </p:nvSpPr>
        <p:spPr>
          <a:xfrm>
            <a:off x="2930760" y="17190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11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5" name=""/>
          <p:cNvSpPr txBox="1"/>
          <p:nvPr/>
        </p:nvSpPr>
        <p:spPr>
          <a:xfrm>
            <a:off x="1238760" y="2375280"/>
            <a:ext cx="9302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3.90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6" name=""/>
          <p:cNvSpPr txBox="1"/>
          <p:nvPr/>
        </p:nvSpPr>
        <p:spPr>
          <a:xfrm>
            <a:off x="2806200" y="23752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7" name=""/>
          <p:cNvSpPr txBox="1"/>
          <p:nvPr/>
        </p:nvSpPr>
        <p:spPr>
          <a:xfrm>
            <a:off x="790560" y="23756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8" name=""/>
          <p:cNvSpPr txBox="1"/>
          <p:nvPr/>
        </p:nvSpPr>
        <p:spPr>
          <a:xfrm>
            <a:off x="981360" y="2490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⊙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9" name=""/>
          <p:cNvSpPr txBox="1"/>
          <p:nvPr/>
        </p:nvSpPr>
        <p:spPr>
          <a:xfrm>
            <a:off x="2252880" y="23756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0" name=""/>
          <p:cNvSpPr/>
          <p:nvPr/>
        </p:nvSpPr>
        <p:spPr>
          <a:xfrm>
            <a:off x="561960" y="2819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4"/>
                </a:cubicBezTo>
                <a:cubicBezTo>
                  <a:pt x="23" y="193"/>
                  <a:pt x="15" y="180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1" name=""/>
          <p:cNvSpPr txBox="1"/>
          <p:nvPr/>
        </p:nvSpPr>
        <p:spPr>
          <a:xfrm>
            <a:off x="2539080" y="23382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26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2" name=""/>
          <p:cNvSpPr txBox="1"/>
          <p:nvPr/>
        </p:nvSpPr>
        <p:spPr>
          <a:xfrm>
            <a:off x="790560" y="2698920"/>
            <a:ext cx="22104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Lad os antage at den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3" name=""/>
          <p:cNvSpPr txBox="1"/>
          <p:nvPr/>
        </p:nvSpPr>
        <p:spPr>
          <a:xfrm>
            <a:off x="790560" y="2994120"/>
            <a:ext cx="27363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beboelige zone ligger der,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4" name=""/>
          <p:cNvSpPr txBox="1"/>
          <p:nvPr/>
        </p:nvSpPr>
        <p:spPr>
          <a:xfrm>
            <a:off x="790560" y="3289320"/>
            <a:ext cx="5446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hvor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5" name=""/>
          <p:cNvSpPr txBox="1"/>
          <p:nvPr/>
        </p:nvSpPr>
        <p:spPr>
          <a:xfrm>
            <a:off x="1469880" y="3289320"/>
            <a:ext cx="16650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uxen er mellem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6" name=""/>
          <p:cNvSpPr txBox="1"/>
          <p:nvPr/>
        </p:nvSpPr>
        <p:spPr>
          <a:xfrm>
            <a:off x="1781640" y="3614040"/>
            <a:ext cx="380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 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og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7" name=""/>
          <p:cNvSpPr txBox="1"/>
          <p:nvPr/>
        </p:nvSpPr>
        <p:spPr>
          <a:xfrm>
            <a:off x="790560" y="3603960"/>
            <a:ext cx="6408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1200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8" name=""/>
          <p:cNvSpPr txBox="1"/>
          <p:nvPr/>
        </p:nvSpPr>
        <p:spPr>
          <a:xfrm>
            <a:off x="1487520" y="3566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9" name=""/>
          <p:cNvSpPr txBox="1"/>
          <p:nvPr/>
        </p:nvSpPr>
        <p:spPr>
          <a:xfrm>
            <a:off x="1459080" y="3795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0" name=""/>
          <p:cNvSpPr/>
          <p:nvPr/>
        </p:nvSpPr>
        <p:spPr>
          <a:xfrm>
            <a:off x="1447560" y="3790800"/>
            <a:ext cx="295560" cy="9720"/>
          </a:xfrm>
          <a:custGeom>
            <a:avLst/>
            <a:gdLst/>
            <a:ahLst/>
            <a:rect l="0" t="0" r="r" b="b"/>
            <a:pathLst>
              <a:path w="821" h="27">
                <a:moveTo>
                  <a:pt x="0" y="0"/>
                </a:moveTo>
                <a:lnTo>
                  <a:pt x="821" y="0"/>
                </a:lnTo>
                <a:lnTo>
                  <a:pt x="82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1" name=""/>
          <p:cNvSpPr txBox="1"/>
          <p:nvPr/>
        </p:nvSpPr>
        <p:spPr>
          <a:xfrm>
            <a:off x="1631160" y="379296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2" name=""/>
          <p:cNvSpPr txBox="1"/>
          <p:nvPr/>
        </p:nvSpPr>
        <p:spPr>
          <a:xfrm>
            <a:off x="2162160" y="3603960"/>
            <a:ext cx="6408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1500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3" name=""/>
          <p:cNvSpPr txBox="1"/>
          <p:nvPr/>
        </p:nvSpPr>
        <p:spPr>
          <a:xfrm>
            <a:off x="2859120" y="3566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4" name=""/>
          <p:cNvSpPr txBox="1"/>
          <p:nvPr/>
        </p:nvSpPr>
        <p:spPr>
          <a:xfrm>
            <a:off x="2830680" y="3795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5" name=""/>
          <p:cNvSpPr/>
          <p:nvPr/>
        </p:nvSpPr>
        <p:spPr>
          <a:xfrm>
            <a:off x="2819160" y="3790800"/>
            <a:ext cx="295560" cy="9720"/>
          </a:xfrm>
          <a:custGeom>
            <a:avLst/>
            <a:gdLst/>
            <a:ahLst/>
            <a:rect l="0" t="0" r="r" b="b"/>
            <a:pathLst>
              <a:path w="821" h="27">
                <a:moveTo>
                  <a:pt x="0" y="0"/>
                </a:moveTo>
                <a:lnTo>
                  <a:pt x="821" y="0"/>
                </a:lnTo>
                <a:lnTo>
                  <a:pt x="82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6" name=""/>
          <p:cNvSpPr/>
          <p:nvPr/>
        </p:nvSpPr>
        <p:spPr>
          <a:xfrm>
            <a:off x="42195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0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6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7" name=""/>
          <p:cNvSpPr txBox="1"/>
          <p:nvPr/>
        </p:nvSpPr>
        <p:spPr>
          <a:xfrm>
            <a:off x="3002760" y="379296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8" name=""/>
          <p:cNvSpPr/>
          <p:nvPr/>
        </p:nvSpPr>
        <p:spPr>
          <a:xfrm>
            <a:off x="4219560" y="12762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9" name=""/>
          <p:cNvSpPr txBox="1"/>
          <p:nvPr/>
        </p:nvSpPr>
        <p:spPr>
          <a:xfrm>
            <a:off x="4448160" y="774720"/>
            <a:ext cx="5037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Lad os indsætte værdierne i formlen fra forrige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0" name=""/>
          <p:cNvSpPr txBox="1"/>
          <p:nvPr/>
        </p:nvSpPr>
        <p:spPr>
          <a:xfrm>
            <a:off x="4448160" y="1137240"/>
            <a:ext cx="31932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1" name=""/>
          <p:cNvSpPr txBox="1"/>
          <p:nvPr/>
        </p:nvSpPr>
        <p:spPr>
          <a:xfrm>
            <a:off x="5393880" y="1109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2" name=""/>
          <p:cNvSpPr/>
          <p:nvPr/>
        </p:nvSpPr>
        <p:spPr>
          <a:xfrm>
            <a:off x="5276520" y="1333440"/>
            <a:ext cx="371880" cy="9720"/>
          </a:xfrm>
          <a:custGeom>
            <a:avLst/>
            <a:gdLst/>
            <a:ahLst/>
            <a:rect l="0" t="0" r="r" b="b"/>
            <a:pathLst>
              <a:path w="1033" h="27">
                <a:moveTo>
                  <a:pt x="0" y="0"/>
                </a:moveTo>
                <a:lnTo>
                  <a:pt x="1033" y="0"/>
                </a:lnTo>
                <a:lnTo>
                  <a:pt x="103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3" name=""/>
          <p:cNvSpPr txBox="1"/>
          <p:nvPr/>
        </p:nvSpPr>
        <p:spPr>
          <a:xfrm>
            <a:off x="5289480" y="1328400"/>
            <a:ext cx="37260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4</a:t>
            </a:r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πϕ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4" name=""/>
          <p:cNvSpPr txBox="1"/>
          <p:nvPr/>
        </p:nvSpPr>
        <p:spPr>
          <a:xfrm>
            <a:off x="5217120" y="918360"/>
            <a:ext cx="3236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5" name=""/>
          <p:cNvSpPr txBox="1"/>
          <p:nvPr/>
        </p:nvSpPr>
        <p:spPr>
          <a:xfrm>
            <a:off x="5340960" y="9183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6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7" name=""/>
          <p:cNvSpPr txBox="1"/>
          <p:nvPr/>
        </p:nvSpPr>
        <p:spPr>
          <a:xfrm>
            <a:off x="4949640" y="11469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Size2"/>
                <a:ea typeface="MathJax_Size2"/>
              </a:rPr>
              <a:t>√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8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28.3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70" name=""/>
          <p:cNvSpPr/>
          <p:nvPr/>
        </p:nvSpPr>
        <p:spPr>
          <a:xfrm>
            <a:off x="5619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29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7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7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1" name=""/>
          <p:cNvSpPr txBox="1"/>
          <p:nvPr/>
        </p:nvSpPr>
        <p:spPr>
          <a:xfrm>
            <a:off x="790560" y="774720"/>
            <a:ext cx="21877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 modtager en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2" name=""/>
          <p:cNvSpPr txBox="1"/>
          <p:nvPr/>
        </p:nvSpPr>
        <p:spPr>
          <a:xfrm>
            <a:off x="3116160" y="774720"/>
            <a:ext cx="6163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 fra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3" name=""/>
          <p:cNvSpPr/>
          <p:nvPr/>
        </p:nvSpPr>
        <p:spPr>
          <a:xfrm>
            <a:off x="561960" y="15811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7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7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4" name=""/>
          <p:cNvSpPr txBox="1"/>
          <p:nvPr/>
        </p:nvSpPr>
        <p:spPr>
          <a:xfrm>
            <a:off x="790560" y="1099440"/>
            <a:ext cx="9745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 på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5" name=""/>
          <p:cNvSpPr txBox="1"/>
          <p:nvPr/>
        </p:nvSpPr>
        <p:spPr>
          <a:xfrm>
            <a:off x="790560" y="1460520"/>
            <a:ext cx="2850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Jordens afstand til Solen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6" name=""/>
          <p:cNvSpPr/>
          <p:nvPr/>
        </p:nvSpPr>
        <p:spPr>
          <a:xfrm>
            <a:off x="561960" y="21999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79"/>
                  <a:pt x="214" y="192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2"/>
                  <a:pt x="15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4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7" name=""/>
          <p:cNvSpPr txBox="1"/>
          <p:nvPr/>
        </p:nvSpPr>
        <p:spPr>
          <a:xfrm>
            <a:off x="3448800" y="176652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8" name=""/>
          <p:cNvSpPr txBox="1"/>
          <p:nvPr/>
        </p:nvSpPr>
        <p:spPr>
          <a:xfrm>
            <a:off x="790560" y="2079720"/>
            <a:ext cx="22381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Solens luminositet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9" name=""/>
          <p:cNvSpPr txBox="1"/>
          <p:nvPr/>
        </p:nvSpPr>
        <p:spPr>
          <a:xfrm>
            <a:off x="2336040" y="141840"/>
            <a:ext cx="436104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Beboelig zone om Jorden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0" name=""/>
          <p:cNvSpPr txBox="1"/>
          <p:nvPr/>
        </p:nvSpPr>
        <p:spPr>
          <a:xfrm>
            <a:off x="1765440" y="1080000"/>
            <a:ext cx="11376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ϕ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1386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1" name=""/>
          <p:cNvSpPr txBox="1"/>
          <p:nvPr/>
        </p:nvSpPr>
        <p:spPr>
          <a:xfrm>
            <a:off x="3004920" y="104292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2" name=""/>
          <p:cNvSpPr txBox="1"/>
          <p:nvPr/>
        </p:nvSpPr>
        <p:spPr>
          <a:xfrm>
            <a:off x="2976120" y="12812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3" name=""/>
          <p:cNvSpPr/>
          <p:nvPr/>
        </p:nvSpPr>
        <p:spPr>
          <a:xfrm>
            <a:off x="2962080" y="1266480"/>
            <a:ext cx="295560" cy="10080"/>
          </a:xfrm>
          <a:custGeom>
            <a:avLst/>
            <a:gdLst/>
            <a:ahLst/>
            <a:rect l="0" t="0" r="r" b="b"/>
            <a:pathLst>
              <a:path w="821" h="28">
                <a:moveTo>
                  <a:pt x="0" y="0"/>
                </a:moveTo>
                <a:lnTo>
                  <a:pt x="821" y="0"/>
                </a:lnTo>
                <a:lnTo>
                  <a:pt x="82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4" name=""/>
          <p:cNvSpPr txBox="1"/>
          <p:nvPr/>
        </p:nvSpPr>
        <p:spPr>
          <a:xfrm>
            <a:off x="3148200" y="126900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5" name=""/>
          <p:cNvSpPr txBox="1"/>
          <p:nvPr/>
        </p:nvSpPr>
        <p:spPr>
          <a:xfrm>
            <a:off x="790560" y="1756080"/>
            <a:ext cx="17276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 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1.496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6" name=""/>
          <p:cNvSpPr txBox="1"/>
          <p:nvPr/>
        </p:nvSpPr>
        <p:spPr>
          <a:xfrm>
            <a:off x="3197880" y="17560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7" name=""/>
          <p:cNvSpPr txBox="1"/>
          <p:nvPr/>
        </p:nvSpPr>
        <p:spPr>
          <a:xfrm>
            <a:off x="2644560" y="17564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8" name=""/>
          <p:cNvSpPr txBox="1"/>
          <p:nvPr/>
        </p:nvSpPr>
        <p:spPr>
          <a:xfrm>
            <a:off x="2930760" y="17190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11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9" name=""/>
          <p:cNvSpPr txBox="1"/>
          <p:nvPr/>
        </p:nvSpPr>
        <p:spPr>
          <a:xfrm>
            <a:off x="1238760" y="2375280"/>
            <a:ext cx="9302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3.90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0" name=""/>
          <p:cNvSpPr txBox="1"/>
          <p:nvPr/>
        </p:nvSpPr>
        <p:spPr>
          <a:xfrm>
            <a:off x="2806200" y="23752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1" name=""/>
          <p:cNvSpPr txBox="1"/>
          <p:nvPr/>
        </p:nvSpPr>
        <p:spPr>
          <a:xfrm>
            <a:off x="790560" y="23756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2" name=""/>
          <p:cNvSpPr txBox="1"/>
          <p:nvPr/>
        </p:nvSpPr>
        <p:spPr>
          <a:xfrm>
            <a:off x="981360" y="2490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⊙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3" name=""/>
          <p:cNvSpPr txBox="1"/>
          <p:nvPr/>
        </p:nvSpPr>
        <p:spPr>
          <a:xfrm>
            <a:off x="2252880" y="23756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4" name=""/>
          <p:cNvSpPr/>
          <p:nvPr/>
        </p:nvSpPr>
        <p:spPr>
          <a:xfrm>
            <a:off x="561960" y="2819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5" name=""/>
          <p:cNvSpPr txBox="1"/>
          <p:nvPr/>
        </p:nvSpPr>
        <p:spPr>
          <a:xfrm>
            <a:off x="2539080" y="23382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26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6" name=""/>
          <p:cNvSpPr txBox="1"/>
          <p:nvPr/>
        </p:nvSpPr>
        <p:spPr>
          <a:xfrm>
            <a:off x="790560" y="2698920"/>
            <a:ext cx="22104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Lad os antage at den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7" name=""/>
          <p:cNvSpPr txBox="1"/>
          <p:nvPr/>
        </p:nvSpPr>
        <p:spPr>
          <a:xfrm>
            <a:off x="790560" y="2994120"/>
            <a:ext cx="27363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beboelige zone ligger der,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8" name=""/>
          <p:cNvSpPr txBox="1"/>
          <p:nvPr/>
        </p:nvSpPr>
        <p:spPr>
          <a:xfrm>
            <a:off x="790560" y="3289320"/>
            <a:ext cx="5446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hvor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9" name=""/>
          <p:cNvSpPr txBox="1"/>
          <p:nvPr/>
        </p:nvSpPr>
        <p:spPr>
          <a:xfrm>
            <a:off x="1469880" y="3289320"/>
            <a:ext cx="16650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uxen er mellem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0" name=""/>
          <p:cNvSpPr txBox="1"/>
          <p:nvPr/>
        </p:nvSpPr>
        <p:spPr>
          <a:xfrm>
            <a:off x="1781640" y="3614040"/>
            <a:ext cx="380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 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og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1" name=""/>
          <p:cNvSpPr txBox="1"/>
          <p:nvPr/>
        </p:nvSpPr>
        <p:spPr>
          <a:xfrm>
            <a:off x="790560" y="3603960"/>
            <a:ext cx="6408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1200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2" name=""/>
          <p:cNvSpPr txBox="1"/>
          <p:nvPr/>
        </p:nvSpPr>
        <p:spPr>
          <a:xfrm>
            <a:off x="1487520" y="3566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3" name=""/>
          <p:cNvSpPr txBox="1"/>
          <p:nvPr/>
        </p:nvSpPr>
        <p:spPr>
          <a:xfrm>
            <a:off x="1459080" y="3795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4" name=""/>
          <p:cNvSpPr/>
          <p:nvPr/>
        </p:nvSpPr>
        <p:spPr>
          <a:xfrm>
            <a:off x="1447560" y="3790800"/>
            <a:ext cx="295560" cy="9720"/>
          </a:xfrm>
          <a:custGeom>
            <a:avLst/>
            <a:gdLst/>
            <a:ahLst/>
            <a:rect l="0" t="0" r="r" b="b"/>
            <a:pathLst>
              <a:path w="821" h="27">
                <a:moveTo>
                  <a:pt x="0" y="0"/>
                </a:moveTo>
                <a:lnTo>
                  <a:pt x="821" y="0"/>
                </a:lnTo>
                <a:lnTo>
                  <a:pt x="82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5" name=""/>
          <p:cNvSpPr txBox="1"/>
          <p:nvPr/>
        </p:nvSpPr>
        <p:spPr>
          <a:xfrm>
            <a:off x="1631160" y="379296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6" name=""/>
          <p:cNvSpPr txBox="1"/>
          <p:nvPr/>
        </p:nvSpPr>
        <p:spPr>
          <a:xfrm>
            <a:off x="2162160" y="3603960"/>
            <a:ext cx="6408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1500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7" name=""/>
          <p:cNvSpPr txBox="1"/>
          <p:nvPr/>
        </p:nvSpPr>
        <p:spPr>
          <a:xfrm>
            <a:off x="2859120" y="3566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8" name=""/>
          <p:cNvSpPr txBox="1"/>
          <p:nvPr/>
        </p:nvSpPr>
        <p:spPr>
          <a:xfrm>
            <a:off x="2830680" y="3795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9" name=""/>
          <p:cNvSpPr/>
          <p:nvPr/>
        </p:nvSpPr>
        <p:spPr>
          <a:xfrm>
            <a:off x="2819160" y="3790800"/>
            <a:ext cx="295560" cy="9720"/>
          </a:xfrm>
          <a:custGeom>
            <a:avLst/>
            <a:gdLst/>
            <a:ahLst/>
            <a:rect l="0" t="0" r="r" b="b"/>
            <a:pathLst>
              <a:path w="821" h="27">
                <a:moveTo>
                  <a:pt x="0" y="0"/>
                </a:moveTo>
                <a:lnTo>
                  <a:pt x="821" y="0"/>
                </a:lnTo>
                <a:lnTo>
                  <a:pt x="82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0" name=""/>
          <p:cNvSpPr/>
          <p:nvPr/>
        </p:nvSpPr>
        <p:spPr>
          <a:xfrm>
            <a:off x="42195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29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7"/>
                  <a:pt x="34" y="35"/>
                </a:cubicBezTo>
                <a:cubicBezTo>
                  <a:pt x="46" y="24"/>
                  <a:pt x="58" y="16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7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1" name=""/>
          <p:cNvSpPr txBox="1"/>
          <p:nvPr/>
        </p:nvSpPr>
        <p:spPr>
          <a:xfrm>
            <a:off x="3002760" y="379296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2" name=""/>
          <p:cNvSpPr/>
          <p:nvPr/>
        </p:nvSpPr>
        <p:spPr>
          <a:xfrm>
            <a:off x="4219560" y="12762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3" name=""/>
          <p:cNvSpPr txBox="1"/>
          <p:nvPr/>
        </p:nvSpPr>
        <p:spPr>
          <a:xfrm>
            <a:off x="4448160" y="774720"/>
            <a:ext cx="5037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Lad os indsætte værdierne i formlen fra forrige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4" name=""/>
          <p:cNvSpPr txBox="1"/>
          <p:nvPr/>
        </p:nvSpPr>
        <p:spPr>
          <a:xfrm>
            <a:off x="4448160" y="1137240"/>
            <a:ext cx="31932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5" name=""/>
          <p:cNvSpPr txBox="1"/>
          <p:nvPr/>
        </p:nvSpPr>
        <p:spPr>
          <a:xfrm>
            <a:off x="5393880" y="1109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6" name=""/>
          <p:cNvSpPr/>
          <p:nvPr/>
        </p:nvSpPr>
        <p:spPr>
          <a:xfrm>
            <a:off x="5276520" y="1333440"/>
            <a:ext cx="371880" cy="9720"/>
          </a:xfrm>
          <a:custGeom>
            <a:avLst/>
            <a:gdLst/>
            <a:ahLst/>
            <a:rect l="0" t="0" r="r" b="b"/>
            <a:pathLst>
              <a:path w="1033" h="27">
                <a:moveTo>
                  <a:pt x="0" y="0"/>
                </a:moveTo>
                <a:lnTo>
                  <a:pt x="1033" y="0"/>
                </a:lnTo>
                <a:lnTo>
                  <a:pt x="103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7" name=""/>
          <p:cNvSpPr txBox="1"/>
          <p:nvPr/>
        </p:nvSpPr>
        <p:spPr>
          <a:xfrm>
            <a:off x="5289480" y="1328400"/>
            <a:ext cx="37260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4</a:t>
            </a:r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πϕ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8" name=""/>
          <p:cNvSpPr txBox="1"/>
          <p:nvPr/>
        </p:nvSpPr>
        <p:spPr>
          <a:xfrm>
            <a:off x="5217120" y="918360"/>
            <a:ext cx="3236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9" name=""/>
          <p:cNvSpPr txBox="1"/>
          <p:nvPr/>
        </p:nvSpPr>
        <p:spPr>
          <a:xfrm>
            <a:off x="5340960" y="9183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0" name=""/>
          <p:cNvSpPr/>
          <p:nvPr/>
        </p:nvSpPr>
        <p:spPr>
          <a:xfrm>
            <a:off x="4219560" y="18190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1" name=""/>
          <p:cNvSpPr txBox="1"/>
          <p:nvPr/>
        </p:nvSpPr>
        <p:spPr>
          <a:xfrm>
            <a:off x="4949640" y="11469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Size2"/>
                <a:ea typeface="MathJax_Size2"/>
              </a:rPr>
              <a:t>√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2" name=""/>
          <p:cNvSpPr txBox="1"/>
          <p:nvPr/>
        </p:nvSpPr>
        <p:spPr>
          <a:xfrm>
            <a:off x="5049000" y="168012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3" name=""/>
          <p:cNvSpPr txBox="1"/>
          <p:nvPr/>
        </p:nvSpPr>
        <p:spPr>
          <a:xfrm>
            <a:off x="7051680" y="1680120"/>
            <a:ext cx="9302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1.61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4" name=""/>
          <p:cNvSpPr txBox="1"/>
          <p:nvPr/>
        </p:nvSpPr>
        <p:spPr>
          <a:xfrm>
            <a:off x="8571240" y="1680120"/>
            <a:ext cx="9320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1.0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5" name=""/>
          <p:cNvSpPr txBox="1"/>
          <p:nvPr/>
        </p:nvSpPr>
        <p:spPr>
          <a:xfrm>
            <a:off x="4448160" y="16804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6" name=""/>
          <p:cNvSpPr txBox="1"/>
          <p:nvPr/>
        </p:nvSpPr>
        <p:spPr>
          <a:xfrm>
            <a:off x="4572720" y="1795680"/>
            <a:ext cx="38628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max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7" name=""/>
          <p:cNvSpPr txBox="1"/>
          <p:nvPr/>
        </p:nvSpPr>
        <p:spPr>
          <a:xfrm>
            <a:off x="5824080" y="1652400"/>
            <a:ext cx="44892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3.90⋅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8" name=""/>
          <p:cNvSpPr txBox="1"/>
          <p:nvPr/>
        </p:nvSpPr>
        <p:spPr>
          <a:xfrm>
            <a:off x="6598440" y="165240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9" name=""/>
          <p:cNvSpPr txBox="1"/>
          <p:nvPr/>
        </p:nvSpPr>
        <p:spPr>
          <a:xfrm>
            <a:off x="6235920" y="165276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0" name=""/>
          <p:cNvSpPr txBox="1"/>
          <p:nvPr/>
        </p:nvSpPr>
        <p:spPr>
          <a:xfrm>
            <a:off x="6436440" y="1630440"/>
            <a:ext cx="15912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26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1" name=""/>
          <p:cNvSpPr txBox="1"/>
          <p:nvPr/>
        </p:nvSpPr>
        <p:spPr>
          <a:xfrm>
            <a:off x="5690880" y="1881000"/>
            <a:ext cx="9932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4</a:t>
            </a:r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π</a:t>
            </a:r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⋅1200</a:t>
            </a:r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/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2" name=""/>
          <p:cNvSpPr txBox="1"/>
          <p:nvPr/>
        </p:nvSpPr>
        <p:spPr>
          <a:xfrm>
            <a:off x="6665040" y="188136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3" name=""/>
          <p:cNvSpPr/>
          <p:nvPr/>
        </p:nvSpPr>
        <p:spPr>
          <a:xfrm>
            <a:off x="5667120" y="1876320"/>
            <a:ext cx="1276920" cy="9720"/>
          </a:xfrm>
          <a:custGeom>
            <a:avLst/>
            <a:gdLst/>
            <a:ahLst/>
            <a:rect l="0" t="0" r="r" b="b"/>
            <a:pathLst>
              <a:path w="3547" h="27">
                <a:moveTo>
                  <a:pt x="0" y="0"/>
                </a:moveTo>
                <a:lnTo>
                  <a:pt x="3547" y="0"/>
                </a:lnTo>
                <a:lnTo>
                  <a:pt x="354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4" name=""/>
          <p:cNvSpPr txBox="1"/>
          <p:nvPr/>
        </p:nvSpPr>
        <p:spPr>
          <a:xfrm>
            <a:off x="6837120" y="187848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5" name=""/>
          <p:cNvSpPr txBox="1"/>
          <p:nvPr/>
        </p:nvSpPr>
        <p:spPr>
          <a:xfrm>
            <a:off x="5613480" y="14518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6" name=""/>
          <p:cNvSpPr txBox="1"/>
          <p:nvPr/>
        </p:nvSpPr>
        <p:spPr>
          <a:xfrm>
            <a:off x="6766200" y="14518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7" name=""/>
          <p:cNvSpPr txBox="1"/>
          <p:nvPr/>
        </p:nvSpPr>
        <p:spPr>
          <a:xfrm>
            <a:off x="5747040" y="1451880"/>
            <a:ext cx="113148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−−−−−−−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8" name=""/>
          <p:cNvSpPr txBox="1"/>
          <p:nvPr/>
        </p:nvSpPr>
        <p:spPr>
          <a:xfrm>
            <a:off x="5346000" y="16898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Size2"/>
                <a:ea typeface="MathJax_Size2"/>
              </a:rPr>
              <a:t>√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9" name=""/>
          <p:cNvSpPr txBox="1"/>
          <p:nvPr/>
        </p:nvSpPr>
        <p:spPr>
          <a:xfrm>
            <a:off x="8065800" y="168048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0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1" name=""/>
          <p:cNvSpPr txBox="1"/>
          <p:nvPr/>
        </p:nvSpPr>
        <p:spPr>
          <a:xfrm>
            <a:off x="8352000" y="16524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11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2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28.4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4" name=""/>
          <p:cNvSpPr/>
          <p:nvPr/>
        </p:nvSpPr>
        <p:spPr>
          <a:xfrm>
            <a:off x="5619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7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7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5" name=""/>
          <p:cNvSpPr txBox="1"/>
          <p:nvPr/>
        </p:nvSpPr>
        <p:spPr>
          <a:xfrm>
            <a:off x="790560" y="774720"/>
            <a:ext cx="21877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 modtager en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6" name=""/>
          <p:cNvSpPr txBox="1"/>
          <p:nvPr/>
        </p:nvSpPr>
        <p:spPr>
          <a:xfrm>
            <a:off x="3116160" y="774720"/>
            <a:ext cx="6163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 fra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7" name=""/>
          <p:cNvSpPr/>
          <p:nvPr/>
        </p:nvSpPr>
        <p:spPr>
          <a:xfrm>
            <a:off x="561960" y="15811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8" name=""/>
          <p:cNvSpPr txBox="1"/>
          <p:nvPr/>
        </p:nvSpPr>
        <p:spPr>
          <a:xfrm>
            <a:off x="790560" y="1099440"/>
            <a:ext cx="9745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 på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9" name=""/>
          <p:cNvSpPr txBox="1"/>
          <p:nvPr/>
        </p:nvSpPr>
        <p:spPr>
          <a:xfrm>
            <a:off x="790560" y="1460520"/>
            <a:ext cx="2850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Jordens afstand til Solen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0" name=""/>
          <p:cNvSpPr/>
          <p:nvPr/>
        </p:nvSpPr>
        <p:spPr>
          <a:xfrm>
            <a:off x="561960" y="21999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79"/>
                  <a:pt x="214" y="192"/>
                  <a:pt x="203" y="205"/>
                </a:cubicBezTo>
                <a:cubicBezTo>
                  <a:pt x="192" y="216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6"/>
                  <a:pt x="34" y="205"/>
                </a:cubicBezTo>
                <a:cubicBezTo>
                  <a:pt x="23" y="192"/>
                  <a:pt x="15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4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1" name=""/>
          <p:cNvSpPr txBox="1"/>
          <p:nvPr/>
        </p:nvSpPr>
        <p:spPr>
          <a:xfrm>
            <a:off x="3448800" y="176652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2" name=""/>
          <p:cNvSpPr txBox="1"/>
          <p:nvPr/>
        </p:nvSpPr>
        <p:spPr>
          <a:xfrm>
            <a:off x="790560" y="2079720"/>
            <a:ext cx="22381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Solens luminositet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3" name=""/>
          <p:cNvSpPr txBox="1"/>
          <p:nvPr/>
        </p:nvSpPr>
        <p:spPr>
          <a:xfrm>
            <a:off x="2336040" y="141840"/>
            <a:ext cx="436104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Beboelig zone om Jorden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4" name=""/>
          <p:cNvSpPr txBox="1"/>
          <p:nvPr/>
        </p:nvSpPr>
        <p:spPr>
          <a:xfrm>
            <a:off x="1765440" y="1080000"/>
            <a:ext cx="11376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ϕ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1386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5" name=""/>
          <p:cNvSpPr txBox="1"/>
          <p:nvPr/>
        </p:nvSpPr>
        <p:spPr>
          <a:xfrm>
            <a:off x="3004920" y="104292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6" name=""/>
          <p:cNvSpPr txBox="1"/>
          <p:nvPr/>
        </p:nvSpPr>
        <p:spPr>
          <a:xfrm>
            <a:off x="2976120" y="12812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7" name=""/>
          <p:cNvSpPr/>
          <p:nvPr/>
        </p:nvSpPr>
        <p:spPr>
          <a:xfrm>
            <a:off x="2962080" y="1266480"/>
            <a:ext cx="295560" cy="10080"/>
          </a:xfrm>
          <a:custGeom>
            <a:avLst/>
            <a:gdLst/>
            <a:ahLst/>
            <a:rect l="0" t="0" r="r" b="b"/>
            <a:pathLst>
              <a:path w="821" h="28">
                <a:moveTo>
                  <a:pt x="0" y="0"/>
                </a:moveTo>
                <a:lnTo>
                  <a:pt x="821" y="0"/>
                </a:lnTo>
                <a:lnTo>
                  <a:pt x="82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8" name=""/>
          <p:cNvSpPr txBox="1"/>
          <p:nvPr/>
        </p:nvSpPr>
        <p:spPr>
          <a:xfrm>
            <a:off x="3148200" y="126900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9" name=""/>
          <p:cNvSpPr txBox="1"/>
          <p:nvPr/>
        </p:nvSpPr>
        <p:spPr>
          <a:xfrm>
            <a:off x="790560" y="1756080"/>
            <a:ext cx="17276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 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1.496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0" name=""/>
          <p:cNvSpPr txBox="1"/>
          <p:nvPr/>
        </p:nvSpPr>
        <p:spPr>
          <a:xfrm>
            <a:off x="3197880" y="17560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1" name=""/>
          <p:cNvSpPr txBox="1"/>
          <p:nvPr/>
        </p:nvSpPr>
        <p:spPr>
          <a:xfrm>
            <a:off x="2644560" y="17564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2" name=""/>
          <p:cNvSpPr txBox="1"/>
          <p:nvPr/>
        </p:nvSpPr>
        <p:spPr>
          <a:xfrm>
            <a:off x="2930760" y="17190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11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3" name=""/>
          <p:cNvSpPr txBox="1"/>
          <p:nvPr/>
        </p:nvSpPr>
        <p:spPr>
          <a:xfrm>
            <a:off x="1238760" y="2375280"/>
            <a:ext cx="9302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3.90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4" name=""/>
          <p:cNvSpPr txBox="1"/>
          <p:nvPr/>
        </p:nvSpPr>
        <p:spPr>
          <a:xfrm>
            <a:off x="2806200" y="23752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5" name=""/>
          <p:cNvSpPr txBox="1"/>
          <p:nvPr/>
        </p:nvSpPr>
        <p:spPr>
          <a:xfrm>
            <a:off x="790560" y="23756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6" name=""/>
          <p:cNvSpPr txBox="1"/>
          <p:nvPr/>
        </p:nvSpPr>
        <p:spPr>
          <a:xfrm>
            <a:off x="981360" y="2490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⊙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7" name=""/>
          <p:cNvSpPr txBox="1"/>
          <p:nvPr/>
        </p:nvSpPr>
        <p:spPr>
          <a:xfrm>
            <a:off x="2252880" y="237564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8" name=""/>
          <p:cNvSpPr/>
          <p:nvPr/>
        </p:nvSpPr>
        <p:spPr>
          <a:xfrm>
            <a:off x="561960" y="2819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9" name=""/>
          <p:cNvSpPr txBox="1"/>
          <p:nvPr/>
        </p:nvSpPr>
        <p:spPr>
          <a:xfrm>
            <a:off x="2539080" y="23382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26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0" name=""/>
          <p:cNvSpPr txBox="1"/>
          <p:nvPr/>
        </p:nvSpPr>
        <p:spPr>
          <a:xfrm>
            <a:off x="790560" y="2698920"/>
            <a:ext cx="22104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Lad os antage at den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1" name=""/>
          <p:cNvSpPr txBox="1"/>
          <p:nvPr/>
        </p:nvSpPr>
        <p:spPr>
          <a:xfrm>
            <a:off x="790560" y="2994120"/>
            <a:ext cx="27363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beboelige zone ligger der,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2" name=""/>
          <p:cNvSpPr txBox="1"/>
          <p:nvPr/>
        </p:nvSpPr>
        <p:spPr>
          <a:xfrm>
            <a:off x="790560" y="3289320"/>
            <a:ext cx="5446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hvor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3" name=""/>
          <p:cNvSpPr txBox="1"/>
          <p:nvPr/>
        </p:nvSpPr>
        <p:spPr>
          <a:xfrm>
            <a:off x="1469880" y="3289320"/>
            <a:ext cx="16650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uxen er mellem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4" name=""/>
          <p:cNvSpPr txBox="1"/>
          <p:nvPr/>
        </p:nvSpPr>
        <p:spPr>
          <a:xfrm>
            <a:off x="1781640" y="3614040"/>
            <a:ext cx="380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 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og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5" name=""/>
          <p:cNvSpPr txBox="1"/>
          <p:nvPr/>
        </p:nvSpPr>
        <p:spPr>
          <a:xfrm>
            <a:off x="790560" y="3603960"/>
            <a:ext cx="6408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1200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6" name=""/>
          <p:cNvSpPr txBox="1"/>
          <p:nvPr/>
        </p:nvSpPr>
        <p:spPr>
          <a:xfrm>
            <a:off x="1487520" y="3566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7" name=""/>
          <p:cNvSpPr txBox="1"/>
          <p:nvPr/>
        </p:nvSpPr>
        <p:spPr>
          <a:xfrm>
            <a:off x="1459080" y="3795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8" name=""/>
          <p:cNvSpPr/>
          <p:nvPr/>
        </p:nvSpPr>
        <p:spPr>
          <a:xfrm>
            <a:off x="1447560" y="3790800"/>
            <a:ext cx="295560" cy="9720"/>
          </a:xfrm>
          <a:custGeom>
            <a:avLst/>
            <a:gdLst/>
            <a:ahLst/>
            <a:rect l="0" t="0" r="r" b="b"/>
            <a:pathLst>
              <a:path w="821" h="27">
                <a:moveTo>
                  <a:pt x="0" y="0"/>
                </a:moveTo>
                <a:lnTo>
                  <a:pt x="821" y="0"/>
                </a:lnTo>
                <a:lnTo>
                  <a:pt x="82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9" name=""/>
          <p:cNvSpPr txBox="1"/>
          <p:nvPr/>
        </p:nvSpPr>
        <p:spPr>
          <a:xfrm>
            <a:off x="1631160" y="379296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0" name=""/>
          <p:cNvSpPr txBox="1"/>
          <p:nvPr/>
        </p:nvSpPr>
        <p:spPr>
          <a:xfrm>
            <a:off x="2162160" y="3603960"/>
            <a:ext cx="6408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1500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1" name=""/>
          <p:cNvSpPr txBox="1"/>
          <p:nvPr/>
        </p:nvSpPr>
        <p:spPr>
          <a:xfrm>
            <a:off x="2859120" y="3566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2" name=""/>
          <p:cNvSpPr txBox="1"/>
          <p:nvPr/>
        </p:nvSpPr>
        <p:spPr>
          <a:xfrm>
            <a:off x="2830680" y="379584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3" name=""/>
          <p:cNvSpPr/>
          <p:nvPr/>
        </p:nvSpPr>
        <p:spPr>
          <a:xfrm>
            <a:off x="2819160" y="3790800"/>
            <a:ext cx="295560" cy="9720"/>
          </a:xfrm>
          <a:custGeom>
            <a:avLst/>
            <a:gdLst/>
            <a:ahLst/>
            <a:rect l="0" t="0" r="r" b="b"/>
            <a:pathLst>
              <a:path w="821" h="27">
                <a:moveTo>
                  <a:pt x="0" y="0"/>
                </a:moveTo>
                <a:lnTo>
                  <a:pt x="821" y="0"/>
                </a:lnTo>
                <a:lnTo>
                  <a:pt x="82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4" name=""/>
          <p:cNvSpPr/>
          <p:nvPr/>
        </p:nvSpPr>
        <p:spPr>
          <a:xfrm>
            <a:off x="42195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7"/>
                  <a:pt x="34" y="35"/>
                </a:cubicBezTo>
                <a:cubicBezTo>
                  <a:pt x="46" y="24"/>
                  <a:pt x="58" y="16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7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5" name=""/>
          <p:cNvSpPr txBox="1"/>
          <p:nvPr/>
        </p:nvSpPr>
        <p:spPr>
          <a:xfrm>
            <a:off x="3002760" y="379296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6" name=""/>
          <p:cNvSpPr/>
          <p:nvPr/>
        </p:nvSpPr>
        <p:spPr>
          <a:xfrm>
            <a:off x="4219560" y="12762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7" name=""/>
          <p:cNvSpPr txBox="1"/>
          <p:nvPr/>
        </p:nvSpPr>
        <p:spPr>
          <a:xfrm>
            <a:off x="4448160" y="774720"/>
            <a:ext cx="5037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Lad os indsætte værdierne i formlen fra forrige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8" name=""/>
          <p:cNvSpPr txBox="1"/>
          <p:nvPr/>
        </p:nvSpPr>
        <p:spPr>
          <a:xfrm>
            <a:off x="4448160" y="1137240"/>
            <a:ext cx="31932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9" name=""/>
          <p:cNvSpPr txBox="1"/>
          <p:nvPr/>
        </p:nvSpPr>
        <p:spPr>
          <a:xfrm>
            <a:off x="5393880" y="11098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0" name=""/>
          <p:cNvSpPr/>
          <p:nvPr/>
        </p:nvSpPr>
        <p:spPr>
          <a:xfrm>
            <a:off x="5276520" y="1333440"/>
            <a:ext cx="371880" cy="9720"/>
          </a:xfrm>
          <a:custGeom>
            <a:avLst/>
            <a:gdLst/>
            <a:ahLst/>
            <a:rect l="0" t="0" r="r" b="b"/>
            <a:pathLst>
              <a:path w="1033" h="27">
                <a:moveTo>
                  <a:pt x="0" y="0"/>
                </a:moveTo>
                <a:lnTo>
                  <a:pt x="1033" y="0"/>
                </a:lnTo>
                <a:lnTo>
                  <a:pt x="103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1" name=""/>
          <p:cNvSpPr txBox="1"/>
          <p:nvPr/>
        </p:nvSpPr>
        <p:spPr>
          <a:xfrm>
            <a:off x="5289480" y="1328400"/>
            <a:ext cx="37260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4</a:t>
            </a:r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πϕ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2" name=""/>
          <p:cNvSpPr txBox="1"/>
          <p:nvPr/>
        </p:nvSpPr>
        <p:spPr>
          <a:xfrm>
            <a:off x="5217120" y="918360"/>
            <a:ext cx="3236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3" name=""/>
          <p:cNvSpPr txBox="1"/>
          <p:nvPr/>
        </p:nvSpPr>
        <p:spPr>
          <a:xfrm>
            <a:off x="5340960" y="9183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4" name=""/>
          <p:cNvSpPr/>
          <p:nvPr/>
        </p:nvSpPr>
        <p:spPr>
          <a:xfrm>
            <a:off x="4219560" y="18190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5" name=""/>
          <p:cNvSpPr txBox="1"/>
          <p:nvPr/>
        </p:nvSpPr>
        <p:spPr>
          <a:xfrm>
            <a:off x="4949640" y="11469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Size2"/>
                <a:ea typeface="MathJax_Size2"/>
              </a:rPr>
              <a:t>√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6" name=""/>
          <p:cNvSpPr txBox="1"/>
          <p:nvPr/>
        </p:nvSpPr>
        <p:spPr>
          <a:xfrm>
            <a:off x="5049000" y="168012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7" name=""/>
          <p:cNvSpPr txBox="1"/>
          <p:nvPr/>
        </p:nvSpPr>
        <p:spPr>
          <a:xfrm>
            <a:off x="7051680" y="1680120"/>
            <a:ext cx="9302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1.61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8" name=""/>
          <p:cNvSpPr txBox="1"/>
          <p:nvPr/>
        </p:nvSpPr>
        <p:spPr>
          <a:xfrm>
            <a:off x="8571240" y="1680120"/>
            <a:ext cx="9320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1.0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9" name=""/>
          <p:cNvSpPr txBox="1"/>
          <p:nvPr/>
        </p:nvSpPr>
        <p:spPr>
          <a:xfrm>
            <a:off x="4448160" y="16804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0" name=""/>
          <p:cNvSpPr txBox="1"/>
          <p:nvPr/>
        </p:nvSpPr>
        <p:spPr>
          <a:xfrm>
            <a:off x="4572720" y="1795680"/>
            <a:ext cx="38628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max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1" name=""/>
          <p:cNvSpPr txBox="1"/>
          <p:nvPr/>
        </p:nvSpPr>
        <p:spPr>
          <a:xfrm>
            <a:off x="5824080" y="1652400"/>
            <a:ext cx="44892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3.90⋅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2" name=""/>
          <p:cNvSpPr txBox="1"/>
          <p:nvPr/>
        </p:nvSpPr>
        <p:spPr>
          <a:xfrm>
            <a:off x="6598440" y="165240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3" name=""/>
          <p:cNvSpPr txBox="1"/>
          <p:nvPr/>
        </p:nvSpPr>
        <p:spPr>
          <a:xfrm>
            <a:off x="6235920" y="165276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4" name=""/>
          <p:cNvSpPr txBox="1"/>
          <p:nvPr/>
        </p:nvSpPr>
        <p:spPr>
          <a:xfrm>
            <a:off x="6436440" y="1630440"/>
            <a:ext cx="15912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26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5" name=""/>
          <p:cNvSpPr txBox="1"/>
          <p:nvPr/>
        </p:nvSpPr>
        <p:spPr>
          <a:xfrm>
            <a:off x="5690880" y="1881000"/>
            <a:ext cx="9932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4</a:t>
            </a:r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π</a:t>
            </a:r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⋅1200</a:t>
            </a:r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/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6" name=""/>
          <p:cNvSpPr txBox="1"/>
          <p:nvPr/>
        </p:nvSpPr>
        <p:spPr>
          <a:xfrm>
            <a:off x="6665040" y="188136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7" name=""/>
          <p:cNvSpPr/>
          <p:nvPr/>
        </p:nvSpPr>
        <p:spPr>
          <a:xfrm>
            <a:off x="5667120" y="1876320"/>
            <a:ext cx="1276920" cy="9720"/>
          </a:xfrm>
          <a:custGeom>
            <a:avLst/>
            <a:gdLst/>
            <a:ahLst/>
            <a:rect l="0" t="0" r="r" b="b"/>
            <a:pathLst>
              <a:path w="3547" h="27">
                <a:moveTo>
                  <a:pt x="0" y="0"/>
                </a:moveTo>
                <a:lnTo>
                  <a:pt x="3547" y="0"/>
                </a:lnTo>
                <a:lnTo>
                  <a:pt x="354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8" name=""/>
          <p:cNvSpPr txBox="1"/>
          <p:nvPr/>
        </p:nvSpPr>
        <p:spPr>
          <a:xfrm>
            <a:off x="6837120" y="187848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9" name=""/>
          <p:cNvSpPr txBox="1"/>
          <p:nvPr/>
        </p:nvSpPr>
        <p:spPr>
          <a:xfrm>
            <a:off x="5613480" y="14518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0" name=""/>
          <p:cNvSpPr txBox="1"/>
          <p:nvPr/>
        </p:nvSpPr>
        <p:spPr>
          <a:xfrm>
            <a:off x="6766200" y="14518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1" name=""/>
          <p:cNvSpPr txBox="1"/>
          <p:nvPr/>
        </p:nvSpPr>
        <p:spPr>
          <a:xfrm>
            <a:off x="5747040" y="1451880"/>
            <a:ext cx="113148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−−−−−−−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2" name=""/>
          <p:cNvSpPr txBox="1"/>
          <p:nvPr/>
        </p:nvSpPr>
        <p:spPr>
          <a:xfrm>
            <a:off x="5346000" y="16898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Size2"/>
                <a:ea typeface="MathJax_Size2"/>
              </a:rPr>
              <a:t>√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3" name=""/>
          <p:cNvSpPr txBox="1"/>
          <p:nvPr/>
        </p:nvSpPr>
        <p:spPr>
          <a:xfrm>
            <a:off x="8065800" y="168048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4" name=""/>
          <p:cNvSpPr/>
          <p:nvPr/>
        </p:nvSpPr>
        <p:spPr>
          <a:xfrm>
            <a:off x="4219560" y="23526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60"/>
                  <a:pt x="23" y="47"/>
                  <a:pt x="34" y="36"/>
                </a:cubicBezTo>
                <a:cubicBezTo>
                  <a:pt x="46" y="24"/>
                  <a:pt x="58" y="16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6"/>
                  <a:pt x="193" y="24"/>
                  <a:pt x="204" y="36"/>
                </a:cubicBezTo>
                <a:cubicBezTo>
                  <a:pt x="215" y="47"/>
                  <a:pt x="224" y="60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5" name=""/>
          <p:cNvSpPr txBox="1"/>
          <p:nvPr/>
        </p:nvSpPr>
        <p:spPr>
          <a:xfrm>
            <a:off x="8352000" y="165240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11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6" name=""/>
          <p:cNvSpPr txBox="1"/>
          <p:nvPr/>
        </p:nvSpPr>
        <p:spPr>
          <a:xfrm>
            <a:off x="5010840" y="22132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7" name=""/>
          <p:cNvSpPr txBox="1"/>
          <p:nvPr/>
        </p:nvSpPr>
        <p:spPr>
          <a:xfrm>
            <a:off x="7013520" y="2213280"/>
            <a:ext cx="9302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1.44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8" name=""/>
          <p:cNvSpPr txBox="1"/>
          <p:nvPr/>
        </p:nvSpPr>
        <p:spPr>
          <a:xfrm>
            <a:off x="8533080" y="2213280"/>
            <a:ext cx="9320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 0.9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9" name=""/>
          <p:cNvSpPr txBox="1"/>
          <p:nvPr/>
        </p:nvSpPr>
        <p:spPr>
          <a:xfrm>
            <a:off x="4448160" y="22233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0" name=""/>
          <p:cNvSpPr txBox="1"/>
          <p:nvPr/>
        </p:nvSpPr>
        <p:spPr>
          <a:xfrm>
            <a:off x="4572720" y="2328840"/>
            <a:ext cx="33768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min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1" name=""/>
          <p:cNvSpPr txBox="1"/>
          <p:nvPr/>
        </p:nvSpPr>
        <p:spPr>
          <a:xfrm>
            <a:off x="5785560" y="2185920"/>
            <a:ext cx="44892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3.90⋅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2" name=""/>
          <p:cNvSpPr txBox="1"/>
          <p:nvPr/>
        </p:nvSpPr>
        <p:spPr>
          <a:xfrm>
            <a:off x="6560280" y="218592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3" name=""/>
          <p:cNvSpPr txBox="1"/>
          <p:nvPr/>
        </p:nvSpPr>
        <p:spPr>
          <a:xfrm>
            <a:off x="6197760" y="218592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4" name=""/>
          <p:cNvSpPr txBox="1"/>
          <p:nvPr/>
        </p:nvSpPr>
        <p:spPr>
          <a:xfrm>
            <a:off x="6398280" y="2163960"/>
            <a:ext cx="15912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26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5" name=""/>
          <p:cNvSpPr txBox="1"/>
          <p:nvPr/>
        </p:nvSpPr>
        <p:spPr>
          <a:xfrm>
            <a:off x="5652360" y="2414520"/>
            <a:ext cx="9932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4</a:t>
            </a:r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π</a:t>
            </a:r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⋅1500</a:t>
            </a:r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W</a:t>
            </a:r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/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6" name=""/>
          <p:cNvSpPr txBox="1"/>
          <p:nvPr/>
        </p:nvSpPr>
        <p:spPr>
          <a:xfrm>
            <a:off x="6626880" y="241452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1580" spc="-1" strike="noStrike">
                <a:solidFill>
                  <a:srgbClr val="eeeeee"/>
                </a:solidFill>
                <a:latin typeface="MathJax_Math"/>
                <a:ea typeface="MathJax_Math"/>
              </a:rPr>
              <a:t>m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7" name=""/>
          <p:cNvSpPr/>
          <p:nvPr/>
        </p:nvSpPr>
        <p:spPr>
          <a:xfrm>
            <a:off x="5628960" y="2409480"/>
            <a:ext cx="1276920" cy="10080"/>
          </a:xfrm>
          <a:custGeom>
            <a:avLst/>
            <a:gdLst/>
            <a:ahLst/>
            <a:rect l="0" t="0" r="r" b="b"/>
            <a:pathLst>
              <a:path w="3547" h="28">
                <a:moveTo>
                  <a:pt x="0" y="0"/>
                </a:moveTo>
                <a:lnTo>
                  <a:pt x="3547" y="0"/>
                </a:lnTo>
                <a:lnTo>
                  <a:pt x="354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8" name=""/>
          <p:cNvSpPr txBox="1"/>
          <p:nvPr/>
        </p:nvSpPr>
        <p:spPr>
          <a:xfrm>
            <a:off x="6798600" y="2412000"/>
            <a:ext cx="141480" cy="16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11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1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9" name=""/>
          <p:cNvSpPr txBox="1"/>
          <p:nvPr/>
        </p:nvSpPr>
        <p:spPr>
          <a:xfrm>
            <a:off x="5575320" y="19850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0" name=""/>
          <p:cNvSpPr txBox="1"/>
          <p:nvPr/>
        </p:nvSpPr>
        <p:spPr>
          <a:xfrm>
            <a:off x="6727680" y="19850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1" name=""/>
          <p:cNvSpPr txBox="1"/>
          <p:nvPr/>
        </p:nvSpPr>
        <p:spPr>
          <a:xfrm>
            <a:off x="5708880" y="1985040"/>
            <a:ext cx="113148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−−−−−−−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2" name=""/>
          <p:cNvSpPr txBox="1"/>
          <p:nvPr/>
        </p:nvSpPr>
        <p:spPr>
          <a:xfrm>
            <a:off x="5307840" y="223272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Size2"/>
                <a:ea typeface="MathJax_Size2"/>
              </a:rPr>
              <a:t>√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3" name=""/>
          <p:cNvSpPr txBox="1"/>
          <p:nvPr/>
        </p:nvSpPr>
        <p:spPr>
          <a:xfrm>
            <a:off x="8027640" y="2223360"/>
            <a:ext cx="3207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10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4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35" name=""/>
          <p:cNvSpPr txBox="1"/>
          <p:nvPr/>
        </p:nvSpPr>
        <p:spPr>
          <a:xfrm>
            <a:off x="8313840" y="2185920"/>
            <a:ext cx="22644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11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6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28.5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38" name=""/>
          <p:cNvSpPr/>
          <p:nvPr/>
        </p:nvSpPr>
        <p:spPr>
          <a:xfrm>
            <a:off x="809280" y="904680"/>
            <a:ext cx="86400" cy="86040"/>
          </a:xfrm>
          <a:custGeom>
            <a:avLst/>
            <a:gdLst/>
            <a:ahLst/>
            <a:rect l="0" t="0" r="r" b="b"/>
            <a:pathLst>
              <a:path w="240" h="239">
                <a:moveTo>
                  <a:pt x="240" y="119"/>
                </a:moveTo>
                <a:cubicBezTo>
                  <a:pt x="240" y="135"/>
                  <a:pt x="237" y="150"/>
                  <a:pt x="231" y="165"/>
                </a:cubicBezTo>
                <a:cubicBezTo>
                  <a:pt x="224" y="179"/>
                  <a:pt x="216" y="192"/>
                  <a:pt x="205" y="203"/>
                </a:cubicBezTo>
                <a:cubicBezTo>
                  <a:pt x="194" y="214"/>
                  <a:pt x="181" y="223"/>
                  <a:pt x="166" y="230"/>
                </a:cubicBezTo>
                <a:cubicBezTo>
                  <a:pt x="151" y="236"/>
                  <a:pt x="136" y="239"/>
                  <a:pt x="121" y="239"/>
                </a:cubicBezTo>
                <a:cubicBezTo>
                  <a:pt x="105" y="239"/>
                  <a:pt x="90" y="236"/>
                  <a:pt x="75" y="230"/>
                </a:cubicBezTo>
                <a:cubicBezTo>
                  <a:pt x="60" y="223"/>
                  <a:pt x="47" y="214"/>
                  <a:pt x="36" y="203"/>
                </a:cubicBezTo>
                <a:cubicBezTo>
                  <a:pt x="25" y="192"/>
                  <a:pt x="17" y="179"/>
                  <a:pt x="10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10" y="73"/>
                </a:cubicBezTo>
                <a:cubicBezTo>
                  <a:pt x="17" y="59"/>
                  <a:pt x="25" y="46"/>
                  <a:pt x="36" y="35"/>
                </a:cubicBezTo>
                <a:cubicBezTo>
                  <a:pt x="47" y="24"/>
                  <a:pt x="60" y="15"/>
                  <a:pt x="75" y="9"/>
                </a:cubicBezTo>
                <a:cubicBezTo>
                  <a:pt x="90" y="3"/>
                  <a:pt x="105" y="0"/>
                  <a:pt x="121" y="0"/>
                </a:cubicBezTo>
                <a:cubicBezTo>
                  <a:pt x="136" y="0"/>
                  <a:pt x="151" y="3"/>
                  <a:pt x="166" y="9"/>
                </a:cubicBezTo>
                <a:cubicBezTo>
                  <a:pt x="181" y="15"/>
                  <a:pt x="194" y="24"/>
                  <a:pt x="205" y="35"/>
                </a:cubicBezTo>
                <a:cubicBezTo>
                  <a:pt x="216" y="46"/>
                  <a:pt x="224" y="59"/>
                  <a:pt x="231" y="73"/>
                </a:cubicBezTo>
                <a:cubicBezTo>
                  <a:pt x="237" y="88"/>
                  <a:pt x="240" y="103"/>
                  <a:pt x="240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9" name=""/>
          <p:cNvSpPr txBox="1"/>
          <p:nvPr/>
        </p:nvSpPr>
        <p:spPr>
          <a:xfrm>
            <a:off x="1658880" y="141840"/>
            <a:ext cx="55573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Beboelig zone om andre stjerner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0" name=""/>
          <p:cNvSpPr txBox="1"/>
          <p:nvPr/>
        </p:nvSpPr>
        <p:spPr>
          <a:xfrm>
            <a:off x="1038600" y="784440"/>
            <a:ext cx="47008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Hvis en anden stjerne har en luminositet på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1" name=""/>
          <p:cNvSpPr/>
          <p:nvPr/>
        </p:nvSpPr>
        <p:spPr>
          <a:xfrm>
            <a:off x="809280" y="1218960"/>
            <a:ext cx="86400" cy="86040"/>
          </a:xfrm>
          <a:custGeom>
            <a:avLst/>
            <a:gdLst/>
            <a:ahLst/>
            <a:rect l="0" t="0" r="r" b="b"/>
            <a:pathLst>
              <a:path w="240" h="239">
                <a:moveTo>
                  <a:pt x="240" y="120"/>
                </a:moveTo>
                <a:cubicBezTo>
                  <a:pt x="240" y="136"/>
                  <a:pt x="237" y="151"/>
                  <a:pt x="231" y="166"/>
                </a:cubicBezTo>
                <a:cubicBezTo>
                  <a:pt x="224" y="180"/>
                  <a:pt x="216" y="193"/>
                  <a:pt x="205" y="204"/>
                </a:cubicBezTo>
                <a:cubicBezTo>
                  <a:pt x="194" y="215"/>
                  <a:pt x="181" y="224"/>
                  <a:pt x="166" y="230"/>
                </a:cubicBezTo>
                <a:cubicBezTo>
                  <a:pt x="151" y="236"/>
                  <a:pt x="136" y="239"/>
                  <a:pt x="121" y="239"/>
                </a:cubicBezTo>
                <a:cubicBezTo>
                  <a:pt x="105" y="239"/>
                  <a:pt x="90" y="236"/>
                  <a:pt x="75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7" y="180"/>
                  <a:pt x="10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10" y="75"/>
                </a:cubicBezTo>
                <a:cubicBezTo>
                  <a:pt x="17" y="59"/>
                  <a:pt x="25" y="46"/>
                  <a:pt x="36" y="35"/>
                </a:cubicBezTo>
                <a:cubicBezTo>
                  <a:pt x="47" y="24"/>
                  <a:pt x="60" y="15"/>
                  <a:pt x="75" y="9"/>
                </a:cubicBezTo>
                <a:cubicBezTo>
                  <a:pt x="90" y="3"/>
                  <a:pt x="105" y="0"/>
                  <a:pt x="121" y="0"/>
                </a:cubicBezTo>
                <a:cubicBezTo>
                  <a:pt x="136" y="0"/>
                  <a:pt x="151" y="3"/>
                  <a:pt x="166" y="9"/>
                </a:cubicBezTo>
                <a:cubicBezTo>
                  <a:pt x="181" y="15"/>
                  <a:pt x="194" y="24"/>
                  <a:pt x="205" y="35"/>
                </a:cubicBezTo>
                <a:cubicBezTo>
                  <a:pt x="216" y="46"/>
                  <a:pt x="224" y="59"/>
                  <a:pt x="231" y="75"/>
                </a:cubicBezTo>
                <a:cubicBezTo>
                  <a:pt x="237" y="89"/>
                  <a:pt x="240" y="104"/>
                  <a:pt x="240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2" name=""/>
          <p:cNvSpPr/>
          <p:nvPr/>
        </p:nvSpPr>
        <p:spPr>
          <a:xfrm>
            <a:off x="809280" y="1542960"/>
            <a:ext cx="86400" cy="86040"/>
          </a:xfrm>
          <a:custGeom>
            <a:avLst/>
            <a:gdLst/>
            <a:ahLst/>
            <a:rect l="0" t="0" r="r" b="b"/>
            <a:pathLst>
              <a:path w="240" h="239">
                <a:moveTo>
                  <a:pt x="240" y="120"/>
                </a:moveTo>
                <a:cubicBezTo>
                  <a:pt x="240" y="136"/>
                  <a:pt x="237" y="151"/>
                  <a:pt x="231" y="165"/>
                </a:cubicBezTo>
                <a:cubicBezTo>
                  <a:pt x="224" y="180"/>
                  <a:pt x="216" y="193"/>
                  <a:pt x="205" y="204"/>
                </a:cubicBezTo>
                <a:cubicBezTo>
                  <a:pt x="194" y="215"/>
                  <a:pt x="181" y="224"/>
                  <a:pt x="166" y="230"/>
                </a:cubicBezTo>
                <a:cubicBezTo>
                  <a:pt x="151" y="236"/>
                  <a:pt x="136" y="239"/>
                  <a:pt x="121" y="239"/>
                </a:cubicBezTo>
                <a:cubicBezTo>
                  <a:pt x="105" y="239"/>
                  <a:pt x="90" y="236"/>
                  <a:pt x="75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7" y="180"/>
                  <a:pt x="10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3"/>
                  <a:pt x="3" y="88"/>
                  <a:pt x="10" y="73"/>
                </a:cubicBezTo>
                <a:cubicBezTo>
                  <a:pt x="17" y="59"/>
                  <a:pt x="25" y="46"/>
                  <a:pt x="36" y="35"/>
                </a:cubicBezTo>
                <a:cubicBezTo>
                  <a:pt x="47" y="23"/>
                  <a:pt x="60" y="15"/>
                  <a:pt x="75" y="9"/>
                </a:cubicBezTo>
                <a:cubicBezTo>
                  <a:pt x="90" y="3"/>
                  <a:pt x="105" y="0"/>
                  <a:pt x="121" y="0"/>
                </a:cubicBezTo>
                <a:cubicBezTo>
                  <a:pt x="136" y="0"/>
                  <a:pt x="151" y="3"/>
                  <a:pt x="166" y="9"/>
                </a:cubicBezTo>
                <a:cubicBezTo>
                  <a:pt x="181" y="15"/>
                  <a:pt x="194" y="23"/>
                  <a:pt x="205" y="35"/>
                </a:cubicBezTo>
                <a:cubicBezTo>
                  <a:pt x="216" y="46"/>
                  <a:pt x="224" y="59"/>
                  <a:pt x="231" y="73"/>
                </a:cubicBezTo>
                <a:cubicBezTo>
                  <a:pt x="237" y="88"/>
                  <a:pt x="240" y="103"/>
                  <a:pt x="240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3" name=""/>
          <p:cNvSpPr txBox="1"/>
          <p:nvPr/>
        </p:nvSpPr>
        <p:spPr>
          <a:xfrm>
            <a:off x="7043040" y="784440"/>
            <a:ext cx="203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 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bliver formlerne til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4" name=""/>
          <p:cNvSpPr txBox="1"/>
          <p:nvPr/>
        </p:nvSpPr>
        <p:spPr>
          <a:xfrm>
            <a:off x="5744880" y="765720"/>
            <a:ext cx="7326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 k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⋅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5" name=""/>
          <p:cNvSpPr txBox="1"/>
          <p:nvPr/>
        </p:nvSpPr>
        <p:spPr>
          <a:xfrm>
            <a:off x="6672240" y="7660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6" name=""/>
          <p:cNvSpPr txBox="1"/>
          <p:nvPr/>
        </p:nvSpPr>
        <p:spPr>
          <a:xfrm>
            <a:off x="6863040" y="8812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⊙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7" name=""/>
          <p:cNvSpPr txBox="1"/>
          <p:nvPr/>
        </p:nvSpPr>
        <p:spPr>
          <a:xfrm>
            <a:off x="1639440" y="108000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8" name=""/>
          <p:cNvSpPr txBox="1"/>
          <p:nvPr/>
        </p:nvSpPr>
        <p:spPr>
          <a:xfrm>
            <a:off x="2394360" y="1080000"/>
            <a:ext cx="111168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⋅ 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1.07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 AE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9" name=""/>
          <p:cNvSpPr txBox="1"/>
          <p:nvPr/>
        </p:nvSpPr>
        <p:spPr>
          <a:xfrm>
            <a:off x="1038600" y="10803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0" name=""/>
          <p:cNvSpPr txBox="1"/>
          <p:nvPr/>
        </p:nvSpPr>
        <p:spPr>
          <a:xfrm>
            <a:off x="1162800" y="1195560"/>
            <a:ext cx="38628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max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1" name=""/>
          <p:cNvSpPr txBox="1"/>
          <p:nvPr/>
        </p:nvSpPr>
        <p:spPr>
          <a:xfrm>
            <a:off x="2175120" y="108000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k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2" name=""/>
          <p:cNvSpPr txBox="1"/>
          <p:nvPr/>
        </p:nvSpPr>
        <p:spPr>
          <a:xfrm>
            <a:off x="2156400" y="9183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3" name=""/>
          <p:cNvSpPr txBox="1"/>
          <p:nvPr/>
        </p:nvSpPr>
        <p:spPr>
          <a:xfrm>
            <a:off x="2137320" y="9183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4" name=""/>
          <p:cNvSpPr txBox="1"/>
          <p:nvPr/>
        </p:nvSpPr>
        <p:spPr>
          <a:xfrm>
            <a:off x="1936440" y="10612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√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5" name=""/>
          <p:cNvSpPr txBox="1"/>
          <p:nvPr/>
        </p:nvSpPr>
        <p:spPr>
          <a:xfrm>
            <a:off x="1600920" y="14036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6" name=""/>
          <p:cNvSpPr txBox="1"/>
          <p:nvPr/>
        </p:nvSpPr>
        <p:spPr>
          <a:xfrm>
            <a:off x="2356200" y="1403640"/>
            <a:ext cx="111168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⋅ 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0.96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 AE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7" name=""/>
          <p:cNvSpPr txBox="1"/>
          <p:nvPr/>
        </p:nvSpPr>
        <p:spPr>
          <a:xfrm>
            <a:off x="1038600" y="140400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8" name=""/>
          <p:cNvSpPr txBox="1"/>
          <p:nvPr/>
        </p:nvSpPr>
        <p:spPr>
          <a:xfrm>
            <a:off x="1162800" y="1519200"/>
            <a:ext cx="33768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min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9" name=""/>
          <p:cNvSpPr txBox="1"/>
          <p:nvPr/>
        </p:nvSpPr>
        <p:spPr>
          <a:xfrm>
            <a:off x="2136600" y="14036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k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0" name=""/>
          <p:cNvSpPr txBox="1"/>
          <p:nvPr/>
        </p:nvSpPr>
        <p:spPr>
          <a:xfrm>
            <a:off x="2118240" y="12423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1" name=""/>
          <p:cNvSpPr txBox="1"/>
          <p:nvPr/>
        </p:nvSpPr>
        <p:spPr>
          <a:xfrm>
            <a:off x="2099160" y="12423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2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63" name=""/>
          <p:cNvSpPr txBox="1"/>
          <p:nvPr/>
        </p:nvSpPr>
        <p:spPr>
          <a:xfrm>
            <a:off x="1898280" y="138492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√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4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29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66" name=""/>
          <p:cNvSpPr txBox="1"/>
          <p:nvPr/>
        </p:nvSpPr>
        <p:spPr>
          <a:xfrm>
            <a:off x="536760" y="772200"/>
            <a:ext cx="374508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1. Beregn de beboelige zoners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7" name=""/>
          <p:cNvSpPr txBox="1"/>
          <p:nvPr/>
        </p:nvSpPr>
        <p:spPr>
          <a:xfrm>
            <a:off x="828720" y="1114920"/>
            <a:ext cx="33411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bredder og afstande for de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8" name=""/>
          <p:cNvSpPr txBox="1"/>
          <p:nvPr/>
        </p:nvSpPr>
        <p:spPr>
          <a:xfrm>
            <a:off x="828720" y="1467360"/>
            <a:ext cx="27043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viste typer af stjerner.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9" name=""/>
          <p:cNvSpPr txBox="1"/>
          <p:nvPr/>
        </p:nvSpPr>
        <p:spPr>
          <a:xfrm>
            <a:off x="536760" y="1810440"/>
            <a:ext cx="361728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2. Beregn, hvor meget Solens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0" name=""/>
          <p:cNvSpPr txBox="1"/>
          <p:nvPr/>
        </p:nvSpPr>
        <p:spPr>
          <a:xfrm>
            <a:off x="828720" y="2162880"/>
            <a:ext cx="37375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luminositet skal ændre sig, før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1" name=""/>
          <p:cNvSpPr txBox="1"/>
          <p:nvPr/>
        </p:nvSpPr>
        <p:spPr>
          <a:xfrm>
            <a:off x="828720" y="2505600"/>
            <a:ext cx="34725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Jorden kommer til at be nde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2" name=""/>
          <p:cNvSpPr txBox="1"/>
          <p:nvPr/>
        </p:nvSpPr>
        <p:spPr>
          <a:xfrm>
            <a:off x="828720" y="2848680"/>
            <a:ext cx="33001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sig uden for den beboelige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3" name=""/>
          <p:cNvSpPr/>
          <p:nvPr/>
        </p:nvSpPr>
        <p:spPr>
          <a:xfrm>
            <a:off x="4752720" y="780840"/>
            <a:ext cx="1981800" cy="10080"/>
          </a:xfrm>
          <a:custGeom>
            <a:avLst/>
            <a:gdLst/>
            <a:ahLst/>
            <a:rect l="0" t="0" r="r" b="b"/>
            <a:pathLst>
              <a:path w="5505" h="28">
                <a:moveTo>
                  <a:pt x="0" y="0"/>
                </a:moveTo>
                <a:lnTo>
                  <a:pt x="5505" y="0"/>
                </a:lnTo>
                <a:lnTo>
                  <a:pt x="550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4" name=""/>
          <p:cNvSpPr/>
          <p:nvPr/>
        </p:nvSpPr>
        <p:spPr>
          <a:xfrm>
            <a:off x="6734160" y="780840"/>
            <a:ext cx="2590920" cy="10080"/>
          </a:xfrm>
          <a:custGeom>
            <a:avLst/>
            <a:gdLst/>
            <a:ahLst/>
            <a:rect l="0" t="0" r="r" b="b"/>
            <a:pathLst>
              <a:path w="7197" h="28">
                <a:moveTo>
                  <a:pt x="0" y="0"/>
                </a:moveTo>
                <a:lnTo>
                  <a:pt x="7197" y="0"/>
                </a:lnTo>
                <a:lnTo>
                  <a:pt x="719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5" name=""/>
          <p:cNvSpPr/>
          <p:nvPr/>
        </p:nvSpPr>
        <p:spPr>
          <a:xfrm>
            <a:off x="4752720" y="1628640"/>
            <a:ext cx="1981800" cy="9720"/>
          </a:xfrm>
          <a:custGeom>
            <a:avLst/>
            <a:gdLst/>
            <a:ahLst/>
            <a:rect l="0" t="0" r="r" b="b"/>
            <a:pathLst>
              <a:path w="5505" h="27">
                <a:moveTo>
                  <a:pt x="0" y="0"/>
                </a:moveTo>
                <a:lnTo>
                  <a:pt x="5505" y="0"/>
                </a:lnTo>
                <a:lnTo>
                  <a:pt x="550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6" name=""/>
          <p:cNvSpPr/>
          <p:nvPr/>
        </p:nvSpPr>
        <p:spPr>
          <a:xfrm>
            <a:off x="6734160" y="1628640"/>
            <a:ext cx="2590920" cy="9720"/>
          </a:xfrm>
          <a:custGeom>
            <a:avLst/>
            <a:gdLst/>
            <a:ahLst/>
            <a:rect l="0" t="0" r="r" b="b"/>
            <a:pathLst>
              <a:path w="7197" h="27">
                <a:moveTo>
                  <a:pt x="0" y="0"/>
                </a:moveTo>
                <a:lnTo>
                  <a:pt x="7197" y="0"/>
                </a:lnTo>
                <a:lnTo>
                  <a:pt x="719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7" name=""/>
          <p:cNvSpPr/>
          <p:nvPr/>
        </p:nvSpPr>
        <p:spPr>
          <a:xfrm>
            <a:off x="4752720" y="2085840"/>
            <a:ext cx="1981800" cy="9720"/>
          </a:xfrm>
          <a:custGeom>
            <a:avLst/>
            <a:gdLst/>
            <a:ahLst/>
            <a:rect l="0" t="0" r="r" b="b"/>
            <a:pathLst>
              <a:path w="5505" h="27">
                <a:moveTo>
                  <a:pt x="0" y="0"/>
                </a:moveTo>
                <a:lnTo>
                  <a:pt x="5505" y="0"/>
                </a:lnTo>
                <a:lnTo>
                  <a:pt x="550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8" name=""/>
          <p:cNvSpPr/>
          <p:nvPr/>
        </p:nvSpPr>
        <p:spPr>
          <a:xfrm>
            <a:off x="6734160" y="2085840"/>
            <a:ext cx="2590920" cy="9720"/>
          </a:xfrm>
          <a:custGeom>
            <a:avLst/>
            <a:gdLst/>
            <a:ahLst/>
            <a:rect l="0" t="0" r="r" b="b"/>
            <a:pathLst>
              <a:path w="7197" h="27">
                <a:moveTo>
                  <a:pt x="0" y="0"/>
                </a:moveTo>
                <a:lnTo>
                  <a:pt x="7197" y="0"/>
                </a:lnTo>
                <a:lnTo>
                  <a:pt x="719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9" name=""/>
          <p:cNvSpPr/>
          <p:nvPr/>
        </p:nvSpPr>
        <p:spPr>
          <a:xfrm>
            <a:off x="4752720" y="2552400"/>
            <a:ext cx="1981800" cy="10080"/>
          </a:xfrm>
          <a:custGeom>
            <a:avLst/>
            <a:gdLst/>
            <a:ahLst/>
            <a:rect l="0" t="0" r="r" b="b"/>
            <a:pathLst>
              <a:path w="5505" h="28">
                <a:moveTo>
                  <a:pt x="0" y="0"/>
                </a:moveTo>
                <a:lnTo>
                  <a:pt x="5505" y="0"/>
                </a:lnTo>
                <a:lnTo>
                  <a:pt x="550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0" name=""/>
          <p:cNvSpPr/>
          <p:nvPr/>
        </p:nvSpPr>
        <p:spPr>
          <a:xfrm>
            <a:off x="6734160" y="2552400"/>
            <a:ext cx="2590920" cy="10080"/>
          </a:xfrm>
          <a:custGeom>
            <a:avLst/>
            <a:gdLst/>
            <a:ahLst/>
            <a:rect l="0" t="0" r="r" b="b"/>
            <a:pathLst>
              <a:path w="7197" h="28">
                <a:moveTo>
                  <a:pt x="0" y="0"/>
                </a:moveTo>
                <a:lnTo>
                  <a:pt x="7197" y="0"/>
                </a:lnTo>
                <a:lnTo>
                  <a:pt x="719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1" name=""/>
          <p:cNvSpPr/>
          <p:nvPr/>
        </p:nvSpPr>
        <p:spPr>
          <a:xfrm>
            <a:off x="4752720" y="3009600"/>
            <a:ext cx="1981800" cy="10080"/>
          </a:xfrm>
          <a:custGeom>
            <a:avLst/>
            <a:gdLst/>
            <a:ahLst/>
            <a:rect l="0" t="0" r="r" b="b"/>
            <a:pathLst>
              <a:path w="5505" h="28">
                <a:moveTo>
                  <a:pt x="0" y="0"/>
                </a:moveTo>
                <a:lnTo>
                  <a:pt x="5505" y="0"/>
                </a:lnTo>
                <a:lnTo>
                  <a:pt x="550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2" name=""/>
          <p:cNvSpPr/>
          <p:nvPr/>
        </p:nvSpPr>
        <p:spPr>
          <a:xfrm>
            <a:off x="6734160" y="3009600"/>
            <a:ext cx="2590920" cy="10080"/>
          </a:xfrm>
          <a:custGeom>
            <a:avLst/>
            <a:gdLst/>
            <a:ahLst/>
            <a:rect l="0" t="0" r="r" b="b"/>
            <a:pathLst>
              <a:path w="7197" h="28">
                <a:moveTo>
                  <a:pt x="0" y="0"/>
                </a:moveTo>
                <a:lnTo>
                  <a:pt x="7197" y="0"/>
                </a:lnTo>
                <a:lnTo>
                  <a:pt x="719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3" name=""/>
          <p:cNvSpPr/>
          <p:nvPr/>
        </p:nvSpPr>
        <p:spPr>
          <a:xfrm>
            <a:off x="4752720" y="3476520"/>
            <a:ext cx="1981800" cy="9720"/>
          </a:xfrm>
          <a:custGeom>
            <a:avLst/>
            <a:gdLst/>
            <a:ahLst/>
            <a:rect l="0" t="0" r="r" b="b"/>
            <a:pathLst>
              <a:path w="5505" h="27">
                <a:moveTo>
                  <a:pt x="0" y="0"/>
                </a:moveTo>
                <a:lnTo>
                  <a:pt x="5505" y="0"/>
                </a:lnTo>
                <a:lnTo>
                  <a:pt x="550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4" name=""/>
          <p:cNvSpPr/>
          <p:nvPr/>
        </p:nvSpPr>
        <p:spPr>
          <a:xfrm>
            <a:off x="6734160" y="3476520"/>
            <a:ext cx="2590920" cy="9720"/>
          </a:xfrm>
          <a:custGeom>
            <a:avLst/>
            <a:gdLst/>
            <a:ahLst/>
            <a:rect l="0" t="0" r="r" b="b"/>
            <a:pathLst>
              <a:path w="7197" h="27">
                <a:moveTo>
                  <a:pt x="0" y="0"/>
                </a:moveTo>
                <a:lnTo>
                  <a:pt x="7197" y="0"/>
                </a:lnTo>
                <a:lnTo>
                  <a:pt x="719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5" name=""/>
          <p:cNvSpPr/>
          <p:nvPr/>
        </p:nvSpPr>
        <p:spPr>
          <a:xfrm>
            <a:off x="4752720" y="3933720"/>
            <a:ext cx="1981800" cy="9720"/>
          </a:xfrm>
          <a:custGeom>
            <a:avLst/>
            <a:gdLst/>
            <a:ahLst/>
            <a:rect l="0" t="0" r="r" b="b"/>
            <a:pathLst>
              <a:path w="5505" h="27">
                <a:moveTo>
                  <a:pt x="0" y="0"/>
                </a:moveTo>
                <a:lnTo>
                  <a:pt x="5505" y="0"/>
                </a:lnTo>
                <a:lnTo>
                  <a:pt x="550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6" name=""/>
          <p:cNvSpPr/>
          <p:nvPr/>
        </p:nvSpPr>
        <p:spPr>
          <a:xfrm>
            <a:off x="6734160" y="3933720"/>
            <a:ext cx="2590920" cy="9720"/>
          </a:xfrm>
          <a:custGeom>
            <a:avLst/>
            <a:gdLst/>
            <a:ahLst/>
            <a:rect l="0" t="0" r="r" b="b"/>
            <a:pathLst>
              <a:path w="7197" h="27">
                <a:moveTo>
                  <a:pt x="0" y="0"/>
                </a:moveTo>
                <a:lnTo>
                  <a:pt x="7197" y="0"/>
                </a:lnTo>
                <a:lnTo>
                  <a:pt x="719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7" name=""/>
          <p:cNvSpPr/>
          <p:nvPr/>
        </p:nvSpPr>
        <p:spPr>
          <a:xfrm>
            <a:off x="4752720" y="4400280"/>
            <a:ext cx="1981800" cy="10080"/>
          </a:xfrm>
          <a:custGeom>
            <a:avLst/>
            <a:gdLst/>
            <a:ahLst/>
            <a:rect l="0" t="0" r="r" b="b"/>
            <a:pathLst>
              <a:path w="5505" h="28">
                <a:moveTo>
                  <a:pt x="0" y="0"/>
                </a:moveTo>
                <a:lnTo>
                  <a:pt x="5505" y="0"/>
                </a:lnTo>
                <a:lnTo>
                  <a:pt x="550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8" name=""/>
          <p:cNvSpPr/>
          <p:nvPr/>
        </p:nvSpPr>
        <p:spPr>
          <a:xfrm>
            <a:off x="6734160" y="4400280"/>
            <a:ext cx="2590920" cy="10080"/>
          </a:xfrm>
          <a:custGeom>
            <a:avLst/>
            <a:gdLst/>
            <a:ahLst/>
            <a:rect l="0" t="0" r="r" b="b"/>
            <a:pathLst>
              <a:path w="7197" h="28">
                <a:moveTo>
                  <a:pt x="0" y="0"/>
                </a:moveTo>
                <a:lnTo>
                  <a:pt x="7197" y="0"/>
                </a:lnTo>
                <a:lnTo>
                  <a:pt x="719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9" name=""/>
          <p:cNvSpPr/>
          <p:nvPr/>
        </p:nvSpPr>
        <p:spPr>
          <a:xfrm>
            <a:off x="4752720" y="4867200"/>
            <a:ext cx="1981800" cy="9720"/>
          </a:xfrm>
          <a:custGeom>
            <a:avLst/>
            <a:gdLst/>
            <a:ahLst/>
            <a:rect l="0" t="0" r="r" b="b"/>
            <a:pathLst>
              <a:path w="5505" h="27">
                <a:moveTo>
                  <a:pt x="0" y="0"/>
                </a:moveTo>
                <a:lnTo>
                  <a:pt x="5505" y="0"/>
                </a:lnTo>
                <a:lnTo>
                  <a:pt x="550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0" name=""/>
          <p:cNvSpPr/>
          <p:nvPr/>
        </p:nvSpPr>
        <p:spPr>
          <a:xfrm>
            <a:off x="6734160" y="4867200"/>
            <a:ext cx="2590920" cy="9720"/>
          </a:xfrm>
          <a:custGeom>
            <a:avLst/>
            <a:gdLst/>
            <a:ahLst/>
            <a:rect l="0" t="0" r="r" b="b"/>
            <a:pathLst>
              <a:path w="7197" h="27">
                <a:moveTo>
                  <a:pt x="0" y="0"/>
                </a:moveTo>
                <a:lnTo>
                  <a:pt x="7197" y="0"/>
                </a:lnTo>
                <a:lnTo>
                  <a:pt x="719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1" name=""/>
          <p:cNvSpPr txBox="1"/>
          <p:nvPr/>
        </p:nvSpPr>
        <p:spPr>
          <a:xfrm>
            <a:off x="828720" y="3201120"/>
            <a:ext cx="6681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zone.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2" name=""/>
          <p:cNvSpPr txBox="1"/>
          <p:nvPr/>
        </p:nvSpPr>
        <p:spPr>
          <a:xfrm>
            <a:off x="4886280" y="1067040"/>
            <a:ext cx="1477440" cy="31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Spektraltype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3" name=""/>
          <p:cNvSpPr txBox="1"/>
          <p:nvPr/>
        </p:nvSpPr>
        <p:spPr>
          <a:xfrm>
            <a:off x="6864840" y="876600"/>
            <a:ext cx="1407240" cy="31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Luminositet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4" name=""/>
          <p:cNvSpPr txBox="1"/>
          <p:nvPr/>
        </p:nvSpPr>
        <p:spPr>
          <a:xfrm>
            <a:off x="4886280" y="1676880"/>
            <a:ext cx="32544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B5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5" name=""/>
          <p:cNvSpPr txBox="1"/>
          <p:nvPr/>
        </p:nvSpPr>
        <p:spPr>
          <a:xfrm>
            <a:off x="6864840" y="1676880"/>
            <a:ext cx="4579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800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6" name=""/>
          <p:cNvSpPr txBox="1"/>
          <p:nvPr/>
        </p:nvSpPr>
        <p:spPr>
          <a:xfrm>
            <a:off x="4886280" y="2143800"/>
            <a:ext cx="32220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A0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7" name=""/>
          <p:cNvSpPr txBox="1"/>
          <p:nvPr/>
        </p:nvSpPr>
        <p:spPr>
          <a:xfrm>
            <a:off x="6864840" y="2143800"/>
            <a:ext cx="30564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60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8" name=""/>
          <p:cNvSpPr txBox="1"/>
          <p:nvPr/>
        </p:nvSpPr>
        <p:spPr>
          <a:xfrm>
            <a:off x="4886280" y="2601000"/>
            <a:ext cx="2901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F0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9" name=""/>
          <p:cNvSpPr txBox="1"/>
          <p:nvPr/>
        </p:nvSpPr>
        <p:spPr>
          <a:xfrm>
            <a:off x="6864840" y="2601000"/>
            <a:ext cx="26640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8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0" name=""/>
          <p:cNvSpPr txBox="1"/>
          <p:nvPr/>
        </p:nvSpPr>
        <p:spPr>
          <a:xfrm>
            <a:off x="4886280" y="3067560"/>
            <a:ext cx="34668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G0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1" name=""/>
          <p:cNvSpPr txBox="1"/>
          <p:nvPr/>
        </p:nvSpPr>
        <p:spPr>
          <a:xfrm>
            <a:off x="6864840" y="3067560"/>
            <a:ext cx="37548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1.4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2" name=""/>
          <p:cNvSpPr txBox="1"/>
          <p:nvPr/>
        </p:nvSpPr>
        <p:spPr>
          <a:xfrm>
            <a:off x="4886280" y="3524760"/>
            <a:ext cx="31608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K0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3" name=""/>
          <p:cNvSpPr txBox="1"/>
          <p:nvPr/>
        </p:nvSpPr>
        <p:spPr>
          <a:xfrm>
            <a:off x="6864840" y="3524760"/>
            <a:ext cx="37548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0.4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4" name=""/>
          <p:cNvSpPr txBox="1"/>
          <p:nvPr/>
        </p:nvSpPr>
        <p:spPr>
          <a:xfrm>
            <a:off x="4886280" y="3991680"/>
            <a:ext cx="31608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K5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5" name=""/>
          <p:cNvSpPr txBox="1"/>
          <p:nvPr/>
        </p:nvSpPr>
        <p:spPr>
          <a:xfrm>
            <a:off x="6864840" y="3991680"/>
            <a:ext cx="37548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0.2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6" name=""/>
          <p:cNvSpPr txBox="1"/>
          <p:nvPr/>
        </p:nvSpPr>
        <p:spPr>
          <a:xfrm>
            <a:off x="4886280" y="4458240"/>
            <a:ext cx="39240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M0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7" name=""/>
          <p:cNvSpPr txBox="1"/>
          <p:nvPr/>
        </p:nvSpPr>
        <p:spPr>
          <a:xfrm>
            <a:off x="6864840" y="4458240"/>
            <a:ext cx="5281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0.06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8" name=""/>
          <p:cNvSpPr txBox="1"/>
          <p:nvPr/>
        </p:nvSpPr>
        <p:spPr>
          <a:xfrm>
            <a:off x="4014720" y="141840"/>
            <a:ext cx="129924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Opgave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9" name=""/>
          <p:cNvSpPr txBox="1"/>
          <p:nvPr/>
        </p:nvSpPr>
        <p:spPr>
          <a:xfrm>
            <a:off x="6864840" y="1169640"/>
            <a:ext cx="4856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61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r>
              <a:rPr b="0" lang="en-US" sz="2610" spc="-1" strike="noStrike">
                <a:solidFill>
                  <a:srgbClr val="eeeeee"/>
                </a:solidFill>
                <a:latin typeface="MathJax_Main"/>
                <a:ea typeface="MathJax_Main"/>
              </a:rPr>
              <a:t>/</a:t>
            </a:r>
            <a:r>
              <a:rPr b="0" i="1" lang="en-US" sz="261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261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0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1" name=""/>
          <p:cNvSpPr txBox="1"/>
          <p:nvPr/>
        </p:nvSpPr>
        <p:spPr>
          <a:xfrm>
            <a:off x="7484400" y="1307160"/>
            <a:ext cx="233280" cy="27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40" spc="-1" strike="noStrike">
                <a:solidFill>
                  <a:srgbClr val="eeeeee"/>
                </a:solidFill>
                <a:latin typeface="MathJax_Main"/>
                <a:ea typeface="MathJax_Main"/>
              </a:rPr>
              <a:t>⊙</a:t>
            </a:r>
            <a:endParaRPr b="0" lang="en-US" sz="184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2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30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4" name=""/>
          <p:cNvSpPr/>
          <p:nvPr/>
        </p:nvSpPr>
        <p:spPr>
          <a:xfrm>
            <a:off x="1266480" y="780840"/>
            <a:ext cx="1695960" cy="10080"/>
          </a:xfrm>
          <a:custGeom>
            <a:avLst/>
            <a:gdLst/>
            <a:ahLst/>
            <a:rect l="0" t="0" r="r" b="b"/>
            <a:pathLst>
              <a:path w="4711" h="28">
                <a:moveTo>
                  <a:pt x="0" y="0"/>
                </a:moveTo>
                <a:lnTo>
                  <a:pt x="4711" y="0"/>
                </a:lnTo>
                <a:lnTo>
                  <a:pt x="471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5" name=""/>
          <p:cNvSpPr/>
          <p:nvPr/>
        </p:nvSpPr>
        <p:spPr>
          <a:xfrm>
            <a:off x="2962080" y="780840"/>
            <a:ext cx="933840" cy="10080"/>
          </a:xfrm>
          <a:custGeom>
            <a:avLst/>
            <a:gdLst/>
            <a:ahLst/>
            <a:rect l="0" t="0" r="r" b="b"/>
            <a:pathLst>
              <a:path w="2594" h="28">
                <a:moveTo>
                  <a:pt x="0" y="0"/>
                </a:moveTo>
                <a:lnTo>
                  <a:pt x="2594" y="0"/>
                </a:lnTo>
                <a:lnTo>
                  <a:pt x="259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6" name=""/>
          <p:cNvSpPr/>
          <p:nvPr/>
        </p:nvSpPr>
        <p:spPr>
          <a:xfrm>
            <a:off x="3895560" y="780840"/>
            <a:ext cx="1305360" cy="10080"/>
          </a:xfrm>
          <a:custGeom>
            <a:avLst/>
            <a:gdLst/>
            <a:ahLst/>
            <a:rect l="0" t="0" r="r" b="b"/>
            <a:pathLst>
              <a:path w="3626" h="28">
                <a:moveTo>
                  <a:pt x="0" y="0"/>
                </a:moveTo>
                <a:lnTo>
                  <a:pt x="3626" y="0"/>
                </a:lnTo>
                <a:lnTo>
                  <a:pt x="362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7" name=""/>
          <p:cNvSpPr/>
          <p:nvPr/>
        </p:nvSpPr>
        <p:spPr>
          <a:xfrm>
            <a:off x="5200560" y="780840"/>
            <a:ext cx="1343160" cy="10080"/>
          </a:xfrm>
          <a:custGeom>
            <a:avLst/>
            <a:gdLst/>
            <a:ahLst/>
            <a:rect l="0" t="0" r="r" b="b"/>
            <a:pathLst>
              <a:path w="3731" h="28">
                <a:moveTo>
                  <a:pt x="0" y="0"/>
                </a:moveTo>
                <a:lnTo>
                  <a:pt x="3731" y="0"/>
                </a:lnTo>
                <a:lnTo>
                  <a:pt x="373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8" name=""/>
          <p:cNvSpPr/>
          <p:nvPr/>
        </p:nvSpPr>
        <p:spPr>
          <a:xfrm>
            <a:off x="6543360" y="780840"/>
            <a:ext cx="1695960" cy="10080"/>
          </a:xfrm>
          <a:custGeom>
            <a:avLst/>
            <a:gdLst/>
            <a:ahLst/>
            <a:rect l="0" t="0" r="r" b="b"/>
            <a:pathLst>
              <a:path w="4711" h="28">
                <a:moveTo>
                  <a:pt x="0" y="0"/>
                </a:moveTo>
                <a:lnTo>
                  <a:pt x="4711" y="0"/>
                </a:lnTo>
                <a:lnTo>
                  <a:pt x="471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" name=""/>
          <p:cNvSpPr/>
          <p:nvPr/>
        </p:nvSpPr>
        <p:spPr>
          <a:xfrm>
            <a:off x="1266480" y="1209600"/>
            <a:ext cx="1695960" cy="9720"/>
          </a:xfrm>
          <a:custGeom>
            <a:avLst/>
            <a:gdLst/>
            <a:ahLst/>
            <a:rect l="0" t="0" r="r" b="b"/>
            <a:pathLst>
              <a:path w="4711" h="27">
                <a:moveTo>
                  <a:pt x="0" y="0"/>
                </a:moveTo>
                <a:lnTo>
                  <a:pt x="4711" y="0"/>
                </a:lnTo>
                <a:lnTo>
                  <a:pt x="47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0" name=""/>
          <p:cNvSpPr/>
          <p:nvPr/>
        </p:nvSpPr>
        <p:spPr>
          <a:xfrm>
            <a:off x="2962080" y="1209600"/>
            <a:ext cx="933840" cy="9720"/>
          </a:xfrm>
          <a:custGeom>
            <a:avLst/>
            <a:gdLst/>
            <a:ahLst/>
            <a:rect l="0" t="0" r="r" b="b"/>
            <a:pathLst>
              <a:path w="2594" h="27">
                <a:moveTo>
                  <a:pt x="0" y="0"/>
                </a:moveTo>
                <a:lnTo>
                  <a:pt x="2594" y="0"/>
                </a:lnTo>
                <a:lnTo>
                  <a:pt x="259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1" name=""/>
          <p:cNvSpPr/>
          <p:nvPr/>
        </p:nvSpPr>
        <p:spPr>
          <a:xfrm>
            <a:off x="3895560" y="1209600"/>
            <a:ext cx="1305360" cy="9720"/>
          </a:xfrm>
          <a:custGeom>
            <a:avLst/>
            <a:gdLst/>
            <a:ahLst/>
            <a:rect l="0" t="0" r="r" b="b"/>
            <a:pathLst>
              <a:path w="3626" h="27">
                <a:moveTo>
                  <a:pt x="0" y="0"/>
                </a:moveTo>
                <a:lnTo>
                  <a:pt x="3626" y="0"/>
                </a:lnTo>
                <a:lnTo>
                  <a:pt x="362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2" name=""/>
          <p:cNvSpPr/>
          <p:nvPr/>
        </p:nvSpPr>
        <p:spPr>
          <a:xfrm>
            <a:off x="5200560" y="1209600"/>
            <a:ext cx="1343160" cy="9720"/>
          </a:xfrm>
          <a:custGeom>
            <a:avLst/>
            <a:gdLst/>
            <a:ahLst/>
            <a:rect l="0" t="0" r="r" b="b"/>
            <a:pathLst>
              <a:path w="3731" h="27">
                <a:moveTo>
                  <a:pt x="0" y="0"/>
                </a:moveTo>
                <a:lnTo>
                  <a:pt x="3731" y="0"/>
                </a:lnTo>
                <a:lnTo>
                  <a:pt x="373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3" name=""/>
          <p:cNvSpPr/>
          <p:nvPr/>
        </p:nvSpPr>
        <p:spPr>
          <a:xfrm>
            <a:off x="6543360" y="1209600"/>
            <a:ext cx="1695960" cy="9720"/>
          </a:xfrm>
          <a:custGeom>
            <a:avLst/>
            <a:gdLst/>
            <a:ahLst/>
            <a:rect l="0" t="0" r="r" b="b"/>
            <a:pathLst>
              <a:path w="4711" h="27">
                <a:moveTo>
                  <a:pt x="0" y="0"/>
                </a:moveTo>
                <a:lnTo>
                  <a:pt x="4711" y="0"/>
                </a:lnTo>
                <a:lnTo>
                  <a:pt x="47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4" name=""/>
          <p:cNvSpPr/>
          <p:nvPr/>
        </p:nvSpPr>
        <p:spPr>
          <a:xfrm>
            <a:off x="1266480" y="1599840"/>
            <a:ext cx="1695960" cy="10080"/>
          </a:xfrm>
          <a:custGeom>
            <a:avLst/>
            <a:gdLst/>
            <a:ahLst/>
            <a:rect l="0" t="0" r="r" b="b"/>
            <a:pathLst>
              <a:path w="4711" h="28">
                <a:moveTo>
                  <a:pt x="0" y="0"/>
                </a:moveTo>
                <a:lnTo>
                  <a:pt x="4711" y="0"/>
                </a:lnTo>
                <a:lnTo>
                  <a:pt x="471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5" name=""/>
          <p:cNvSpPr/>
          <p:nvPr/>
        </p:nvSpPr>
        <p:spPr>
          <a:xfrm>
            <a:off x="2962080" y="1599840"/>
            <a:ext cx="933840" cy="10080"/>
          </a:xfrm>
          <a:custGeom>
            <a:avLst/>
            <a:gdLst/>
            <a:ahLst/>
            <a:rect l="0" t="0" r="r" b="b"/>
            <a:pathLst>
              <a:path w="2594" h="28">
                <a:moveTo>
                  <a:pt x="0" y="0"/>
                </a:moveTo>
                <a:lnTo>
                  <a:pt x="2594" y="0"/>
                </a:lnTo>
                <a:lnTo>
                  <a:pt x="259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6" name=""/>
          <p:cNvSpPr/>
          <p:nvPr/>
        </p:nvSpPr>
        <p:spPr>
          <a:xfrm>
            <a:off x="3895560" y="1599840"/>
            <a:ext cx="1305360" cy="10080"/>
          </a:xfrm>
          <a:custGeom>
            <a:avLst/>
            <a:gdLst/>
            <a:ahLst/>
            <a:rect l="0" t="0" r="r" b="b"/>
            <a:pathLst>
              <a:path w="3626" h="28">
                <a:moveTo>
                  <a:pt x="0" y="0"/>
                </a:moveTo>
                <a:lnTo>
                  <a:pt x="3626" y="0"/>
                </a:lnTo>
                <a:lnTo>
                  <a:pt x="362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7" name=""/>
          <p:cNvSpPr/>
          <p:nvPr/>
        </p:nvSpPr>
        <p:spPr>
          <a:xfrm>
            <a:off x="5200560" y="1599840"/>
            <a:ext cx="1343160" cy="10080"/>
          </a:xfrm>
          <a:custGeom>
            <a:avLst/>
            <a:gdLst/>
            <a:ahLst/>
            <a:rect l="0" t="0" r="r" b="b"/>
            <a:pathLst>
              <a:path w="3731" h="28">
                <a:moveTo>
                  <a:pt x="0" y="0"/>
                </a:moveTo>
                <a:lnTo>
                  <a:pt x="3731" y="0"/>
                </a:lnTo>
                <a:lnTo>
                  <a:pt x="373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8" name=""/>
          <p:cNvSpPr/>
          <p:nvPr/>
        </p:nvSpPr>
        <p:spPr>
          <a:xfrm>
            <a:off x="6543360" y="1599840"/>
            <a:ext cx="1695960" cy="10080"/>
          </a:xfrm>
          <a:custGeom>
            <a:avLst/>
            <a:gdLst/>
            <a:ahLst/>
            <a:rect l="0" t="0" r="r" b="b"/>
            <a:pathLst>
              <a:path w="4711" h="28">
                <a:moveTo>
                  <a:pt x="0" y="0"/>
                </a:moveTo>
                <a:lnTo>
                  <a:pt x="4711" y="0"/>
                </a:lnTo>
                <a:lnTo>
                  <a:pt x="471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9" name=""/>
          <p:cNvSpPr/>
          <p:nvPr/>
        </p:nvSpPr>
        <p:spPr>
          <a:xfrm>
            <a:off x="1266480" y="2000160"/>
            <a:ext cx="1695960" cy="9720"/>
          </a:xfrm>
          <a:custGeom>
            <a:avLst/>
            <a:gdLst/>
            <a:ahLst/>
            <a:rect l="0" t="0" r="r" b="b"/>
            <a:pathLst>
              <a:path w="4711" h="27">
                <a:moveTo>
                  <a:pt x="0" y="0"/>
                </a:moveTo>
                <a:lnTo>
                  <a:pt x="4711" y="0"/>
                </a:lnTo>
                <a:lnTo>
                  <a:pt x="47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0" name=""/>
          <p:cNvSpPr/>
          <p:nvPr/>
        </p:nvSpPr>
        <p:spPr>
          <a:xfrm>
            <a:off x="2962080" y="2000160"/>
            <a:ext cx="933840" cy="9720"/>
          </a:xfrm>
          <a:custGeom>
            <a:avLst/>
            <a:gdLst/>
            <a:ahLst/>
            <a:rect l="0" t="0" r="r" b="b"/>
            <a:pathLst>
              <a:path w="2594" h="27">
                <a:moveTo>
                  <a:pt x="0" y="0"/>
                </a:moveTo>
                <a:lnTo>
                  <a:pt x="2594" y="0"/>
                </a:lnTo>
                <a:lnTo>
                  <a:pt x="259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1" name=""/>
          <p:cNvSpPr/>
          <p:nvPr/>
        </p:nvSpPr>
        <p:spPr>
          <a:xfrm>
            <a:off x="3895560" y="2000160"/>
            <a:ext cx="1305360" cy="9720"/>
          </a:xfrm>
          <a:custGeom>
            <a:avLst/>
            <a:gdLst/>
            <a:ahLst/>
            <a:rect l="0" t="0" r="r" b="b"/>
            <a:pathLst>
              <a:path w="3626" h="27">
                <a:moveTo>
                  <a:pt x="0" y="0"/>
                </a:moveTo>
                <a:lnTo>
                  <a:pt x="3626" y="0"/>
                </a:lnTo>
                <a:lnTo>
                  <a:pt x="362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2" name=""/>
          <p:cNvSpPr/>
          <p:nvPr/>
        </p:nvSpPr>
        <p:spPr>
          <a:xfrm>
            <a:off x="5200560" y="2000160"/>
            <a:ext cx="1343160" cy="9720"/>
          </a:xfrm>
          <a:custGeom>
            <a:avLst/>
            <a:gdLst/>
            <a:ahLst/>
            <a:rect l="0" t="0" r="r" b="b"/>
            <a:pathLst>
              <a:path w="3731" h="27">
                <a:moveTo>
                  <a:pt x="0" y="0"/>
                </a:moveTo>
                <a:lnTo>
                  <a:pt x="3731" y="0"/>
                </a:lnTo>
                <a:lnTo>
                  <a:pt x="373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3" name=""/>
          <p:cNvSpPr/>
          <p:nvPr/>
        </p:nvSpPr>
        <p:spPr>
          <a:xfrm>
            <a:off x="6543360" y="2000160"/>
            <a:ext cx="1695960" cy="9720"/>
          </a:xfrm>
          <a:custGeom>
            <a:avLst/>
            <a:gdLst/>
            <a:ahLst/>
            <a:rect l="0" t="0" r="r" b="b"/>
            <a:pathLst>
              <a:path w="4711" h="27">
                <a:moveTo>
                  <a:pt x="0" y="0"/>
                </a:moveTo>
                <a:lnTo>
                  <a:pt x="4711" y="0"/>
                </a:lnTo>
                <a:lnTo>
                  <a:pt x="47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4" name=""/>
          <p:cNvSpPr/>
          <p:nvPr/>
        </p:nvSpPr>
        <p:spPr>
          <a:xfrm>
            <a:off x="1266480" y="2400120"/>
            <a:ext cx="1695960" cy="9720"/>
          </a:xfrm>
          <a:custGeom>
            <a:avLst/>
            <a:gdLst/>
            <a:ahLst/>
            <a:rect l="0" t="0" r="r" b="b"/>
            <a:pathLst>
              <a:path w="4711" h="27">
                <a:moveTo>
                  <a:pt x="0" y="0"/>
                </a:moveTo>
                <a:lnTo>
                  <a:pt x="4711" y="0"/>
                </a:lnTo>
                <a:lnTo>
                  <a:pt x="47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5" name=""/>
          <p:cNvSpPr/>
          <p:nvPr/>
        </p:nvSpPr>
        <p:spPr>
          <a:xfrm>
            <a:off x="2962080" y="2400120"/>
            <a:ext cx="933840" cy="9720"/>
          </a:xfrm>
          <a:custGeom>
            <a:avLst/>
            <a:gdLst/>
            <a:ahLst/>
            <a:rect l="0" t="0" r="r" b="b"/>
            <a:pathLst>
              <a:path w="2594" h="27">
                <a:moveTo>
                  <a:pt x="0" y="0"/>
                </a:moveTo>
                <a:lnTo>
                  <a:pt x="2594" y="0"/>
                </a:lnTo>
                <a:lnTo>
                  <a:pt x="259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6" name=""/>
          <p:cNvSpPr/>
          <p:nvPr/>
        </p:nvSpPr>
        <p:spPr>
          <a:xfrm>
            <a:off x="3895560" y="2400120"/>
            <a:ext cx="1305360" cy="9720"/>
          </a:xfrm>
          <a:custGeom>
            <a:avLst/>
            <a:gdLst/>
            <a:ahLst/>
            <a:rect l="0" t="0" r="r" b="b"/>
            <a:pathLst>
              <a:path w="3626" h="27">
                <a:moveTo>
                  <a:pt x="0" y="0"/>
                </a:moveTo>
                <a:lnTo>
                  <a:pt x="3626" y="0"/>
                </a:lnTo>
                <a:lnTo>
                  <a:pt x="362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7" name=""/>
          <p:cNvSpPr/>
          <p:nvPr/>
        </p:nvSpPr>
        <p:spPr>
          <a:xfrm>
            <a:off x="5200560" y="2400120"/>
            <a:ext cx="1343160" cy="9720"/>
          </a:xfrm>
          <a:custGeom>
            <a:avLst/>
            <a:gdLst/>
            <a:ahLst/>
            <a:rect l="0" t="0" r="r" b="b"/>
            <a:pathLst>
              <a:path w="3731" h="27">
                <a:moveTo>
                  <a:pt x="0" y="0"/>
                </a:moveTo>
                <a:lnTo>
                  <a:pt x="3731" y="0"/>
                </a:lnTo>
                <a:lnTo>
                  <a:pt x="373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8" name=""/>
          <p:cNvSpPr/>
          <p:nvPr/>
        </p:nvSpPr>
        <p:spPr>
          <a:xfrm>
            <a:off x="6543360" y="2400120"/>
            <a:ext cx="1695960" cy="9720"/>
          </a:xfrm>
          <a:custGeom>
            <a:avLst/>
            <a:gdLst/>
            <a:ahLst/>
            <a:rect l="0" t="0" r="r" b="b"/>
            <a:pathLst>
              <a:path w="4711" h="27">
                <a:moveTo>
                  <a:pt x="0" y="0"/>
                </a:moveTo>
                <a:lnTo>
                  <a:pt x="4711" y="0"/>
                </a:lnTo>
                <a:lnTo>
                  <a:pt x="47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9" name=""/>
          <p:cNvSpPr/>
          <p:nvPr/>
        </p:nvSpPr>
        <p:spPr>
          <a:xfrm>
            <a:off x="1266480" y="2800080"/>
            <a:ext cx="1695960" cy="10080"/>
          </a:xfrm>
          <a:custGeom>
            <a:avLst/>
            <a:gdLst/>
            <a:ahLst/>
            <a:rect l="0" t="0" r="r" b="b"/>
            <a:pathLst>
              <a:path w="4711" h="28">
                <a:moveTo>
                  <a:pt x="0" y="0"/>
                </a:moveTo>
                <a:lnTo>
                  <a:pt x="4711" y="0"/>
                </a:lnTo>
                <a:lnTo>
                  <a:pt x="471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0" name=""/>
          <p:cNvSpPr/>
          <p:nvPr/>
        </p:nvSpPr>
        <p:spPr>
          <a:xfrm>
            <a:off x="2962080" y="2800080"/>
            <a:ext cx="933840" cy="10080"/>
          </a:xfrm>
          <a:custGeom>
            <a:avLst/>
            <a:gdLst/>
            <a:ahLst/>
            <a:rect l="0" t="0" r="r" b="b"/>
            <a:pathLst>
              <a:path w="2594" h="28">
                <a:moveTo>
                  <a:pt x="0" y="0"/>
                </a:moveTo>
                <a:lnTo>
                  <a:pt x="2594" y="0"/>
                </a:lnTo>
                <a:lnTo>
                  <a:pt x="259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1" name=""/>
          <p:cNvSpPr/>
          <p:nvPr/>
        </p:nvSpPr>
        <p:spPr>
          <a:xfrm>
            <a:off x="3895560" y="2800080"/>
            <a:ext cx="1305360" cy="10080"/>
          </a:xfrm>
          <a:custGeom>
            <a:avLst/>
            <a:gdLst/>
            <a:ahLst/>
            <a:rect l="0" t="0" r="r" b="b"/>
            <a:pathLst>
              <a:path w="3626" h="28">
                <a:moveTo>
                  <a:pt x="0" y="0"/>
                </a:moveTo>
                <a:lnTo>
                  <a:pt x="3626" y="0"/>
                </a:lnTo>
                <a:lnTo>
                  <a:pt x="362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2" name=""/>
          <p:cNvSpPr/>
          <p:nvPr/>
        </p:nvSpPr>
        <p:spPr>
          <a:xfrm>
            <a:off x="5200560" y="2800080"/>
            <a:ext cx="1343160" cy="10080"/>
          </a:xfrm>
          <a:custGeom>
            <a:avLst/>
            <a:gdLst/>
            <a:ahLst/>
            <a:rect l="0" t="0" r="r" b="b"/>
            <a:pathLst>
              <a:path w="3731" h="28">
                <a:moveTo>
                  <a:pt x="0" y="0"/>
                </a:moveTo>
                <a:lnTo>
                  <a:pt x="3731" y="0"/>
                </a:lnTo>
                <a:lnTo>
                  <a:pt x="373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3" name=""/>
          <p:cNvSpPr/>
          <p:nvPr/>
        </p:nvSpPr>
        <p:spPr>
          <a:xfrm>
            <a:off x="6543360" y="2800080"/>
            <a:ext cx="1695960" cy="10080"/>
          </a:xfrm>
          <a:custGeom>
            <a:avLst/>
            <a:gdLst/>
            <a:ahLst/>
            <a:rect l="0" t="0" r="r" b="b"/>
            <a:pathLst>
              <a:path w="4711" h="28">
                <a:moveTo>
                  <a:pt x="0" y="0"/>
                </a:moveTo>
                <a:lnTo>
                  <a:pt x="4711" y="0"/>
                </a:lnTo>
                <a:lnTo>
                  <a:pt x="471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4" name=""/>
          <p:cNvSpPr/>
          <p:nvPr/>
        </p:nvSpPr>
        <p:spPr>
          <a:xfrm>
            <a:off x="1266480" y="3190680"/>
            <a:ext cx="1695960" cy="9720"/>
          </a:xfrm>
          <a:custGeom>
            <a:avLst/>
            <a:gdLst/>
            <a:ahLst/>
            <a:rect l="0" t="0" r="r" b="b"/>
            <a:pathLst>
              <a:path w="4711" h="27">
                <a:moveTo>
                  <a:pt x="0" y="0"/>
                </a:moveTo>
                <a:lnTo>
                  <a:pt x="4711" y="0"/>
                </a:lnTo>
                <a:lnTo>
                  <a:pt x="47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5" name=""/>
          <p:cNvSpPr/>
          <p:nvPr/>
        </p:nvSpPr>
        <p:spPr>
          <a:xfrm>
            <a:off x="2962080" y="3190680"/>
            <a:ext cx="933840" cy="9720"/>
          </a:xfrm>
          <a:custGeom>
            <a:avLst/>
            <a:gdLst/>
            <a:ahLst/>
            <a:rect l="0" t="0" r="r" b="b"/>
            <a:pathLst>
              <a:path w="2594" h="27">
                <a:moveTo>
                  <a:pt x="0" y="0"/>
                </a:moveTo>
                <a:lnTo>
                  <a:pt x="2594" y="0"/>
                </a:lnTo>
                <a:lnTo>
                  <a:pt x="259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6" name=""/>
          <p:cNvSpPr/>
          <p:nvPr/>
        </p:nvSpPr>
        <p:spPr>
          <a:xfrm>
            <a:off x="3895560" y="3190680"/>
            <a:ext cx="1305360" cy="9720"/>
          </a:xfrm>
          <a:custGeom>
            <a:avLst/>
            <a:gdLst/>
            <a:ahLst/>
            <a:rect l="0" t="0" r="r" b="b"/>
            <a:pathLst>
              <a:path w="3626" h="27">
                <a:moveTo>
                  <a:pt x="0" y="0"/>
                </a:moveTo>
                <a:lnTo>
                  <a:pt x="3626" y="0"/>
                </a:lnTo>
                <a:lnTo>
                  <a:pt x="362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7" name=""/>
          <p:cNvSpPr/>
          <p:nvPr/>
        </p:nvSpPr>
        <p:spPr>
          <a:xfrm>
            <a:off x="5200560" y="3190680"/>
            <a:ext cx="1343160" cy="9720"/>
          </a:xfrm>
          <a:custGeom>
            <a:avLst/>
            <a:gdLst/>
            <a:ahLst/>
            <a:rect l="0" t="0" r="r" b="b"/>
            <a:pathLst>
              <a:path w="3731" h="27">
                <a:moveTo>
                  <a:pt x="0" y="0"/>
                </a:moveTo>
                <a:lnTo>
                  <a:pt x="3731" y="0"/>
                </a:lnTo>
                <a:lnTo>
                  <a:pt x="373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8" name=""/>
          <p:cNvSpPr/>
          <p:nvPr/>
        </p:nvSpPr>
        <p:spPr>
          <a:xfrm>
            <a:off x="6543360" y="3190680"/>
            <a:ext cx="1695960" cy="9720"/>
          </a:xfrm>
          <a:custGeom>
            <a:avLst/>
            <a:gdLst/>
            <a:ahLst/>
            <a:rect l="0" t="0" r="r" b="b"/>
            <a:pathLst>
              <a:path w="4711" h="27">
                <a:moveTo>
                  <a:pt x="0" y="0"/>
                </a:moveTo>
                <a:lnTo>
                  <a:pt x="4711" y="0"/>
                </a:lnTo>
                <a:lnTo>
                  <a:pt x="47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9" name=""/>
          <p:cNvSpPr/>
          <p:nvPr/>
        </p:nvSpPr>
        <p:spPr>
          <a:xfrm>
            <a:off x="1266480" y="3590640"/>
            <a:ext cx="1695960" cy="10080"/>
          </a:xfrm>
          <a:custGeom>
            <a:avLst/>
            <a:gdLst/>
            <a:ahLst/>
            <a:rect l="0" t="0" r="r" b="b"/>
            <a:pathLst>
              <a:path w="4711" h="28">
                <a:moveTo>
                  <a:pt x="0" y="0"/>
                </a:moveTo>
                <a:lnTo>
                  <a:pt x="4711" y="0"/>
                </a:lnTo>
                <a:lnTo>
                  <a:pt x="471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0" name=""/>
          <p:cNvSpPr/>
          <p:nvPr/>
        </p:nvSpPr>
        <p:spPr>
          <a:xfrm>
            <a:off x="2962080" y="3590640"/>
            <a:ext cx="933840" cy="10080"/>
          </a:xfrm>
          <a:custGeom>
            <a:avLst/>
            <a:gdLst/>
            <a:ahLst/>
            <a:rect l="0" t="0" r="r" b="b"/>
            <a:pathLst>
              <a:path w="2594" h="28">
                <a:moveTo>
                  <a:pt x="0" y="0"/>
                </a:moveTo>
                <a:lnTo>
                  <a:pt x="2594" y="0"/>
                </a:lnTo>
                <a:lnTo>
                  <a:pt x="259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1" name=""/>
          <p:cNvSpPr/>
          <p:nvPr/>
        </p:nvSpPr>
        <p:spPr>
          <a:xfrm>
            <a:off x="3895560" y="3590640"/>
            <a:ext cx="1305360" cy="10080"/>
          </a:xfrm>
          <a:custGeom>
            <a:avLst/>
            <a:gdLst/>
            <a:ahLst/>
            <a:rect l="0" t="0" r="r" b="b"/>
            <a:pathLst>
              <a:path w="3626" h="28">
                <a:moveTo>
                  <a:pt x="0" y="0"/>
                </a:moveTo>
                <a:lnTo>
                  <a:pt x="3626" y="0"/>
                </a:lnTo>
                <a:lnTo>
                  <a:pt x="362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2" name=""/>
          <p:cNvSpPr/>
          <p:nvPr/>
        </p:nvSpPr>
        <p:spPr>
          <a:xfrm>
            <a:off x="5200560" y="3590640"/>
            <a:ext cx="1343160" cy="10080"/>
          </a:xfrm>
          <a:custGeom>
            <a:avLst/>
            <a:gdLst/>
            <a:ahLst/>
            <a:rect l="0" t="0" r="r" b="b"/>
            <a:pathLst>
              <a:path w="3731" h="28">
                <a:moveTo>
                  <a:pt x="0" y="0"/>
                </a:moveTo>
                <a:lnTo>
                  <a:pt x="3731" y="0"/>
                </a:lnTo>
                <a:lnTo>
                  <a:pt x="373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3" name=""/>
          <p:cNvSpPr/>
          <p:nvPr/>
        </p:nvSpPr>
        <p:spPr>
          <a:xfrm>
            <a:off x="6543360" y="3590640"/>
            <a:ext cx="1695960" cy="10080"/>
          </a:xfrm>
          <a:custGeom>
            <a:avLst/>
            <a:gdLst/>
            <a:ahLst/>
            <a:rect l="0" t="0" r="r" b="b"/>
            <a:pathLst>
              <a:path w="4711" h="28">
                <a:moveTo>
                  <a:pt x="0" y="0"/>
                </a:moveTo>
                <a:lnTo>
                  <a:pt x="4711" y="0"/>
                </a:lnTo>
                <a:lnTo>
                  <a:pt x="471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4" name=""/>
          <p:cNvSpPr/>
          <p:nvPr/>
        </p:nvSpPr>
        <p:spPr>
          <a:xfrm>
            <a:off x="1266480" y="3990960"/>
            <a:ext cx="1695960" cy="9720"/>
          </a:xfrm>
          <a:custGeom>
            <a:avLst/>
            <a:gdLst/>
            <a:ahLst/>
            <a:rect l="0" t="0" r="r" b="b"/>
            <a:pathLst>
              <a:path w="4711" h="27">
                <a:moveTo>
                  <a:pt x="0" y="0"/>
                </a:moveTo>
                <a:lnTo>
                  <a:pt x="4711" y="0"/>
                </a:lnTo>
                <a:lnTo>
                  <a:pt x="47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5" name=""/>
          <p:cNvSpPr/>
          <p:nvPr/>
        </p:nvSpPr>
        <p:spPr>
          <a:xfrm>
            <a:off x="2962080" y="3990960"/>
            <a:ext cx="933840" cy="9720"/>
          </a:xfrm>
          <a:custGeom>
            <a:avLst/>
            <a:gdLst/>
            <a:ahLst/>
            <a:rect l="0" t="0" r="r" b="b"/>
            <a:pathLst>
              <a:path w="2594" h="27">
                <a:moveTo>
                  <a:pt x="0" y="0"/>
                </a:moveTo>
                <a:lnTo>
                  <a:pt x="2594" y="0"/>
                </a:lnTo>
                <a:lnTo>
                  <a:pt x="259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6" name=""/>
          <p:cNvSpPr/>
          <p:nvPr/>
        </p:nvSpPr>
        <p:spPr>
          <a:xfrm>
            <a:off x="3895560" y="3990960"/>
            <a:ext cx="1305360" cy="9720"/>
          </a:xfrm>
          <a:custGeom>
            <a:avLst/>
            <a:gdLst/>
            <a:ahLst/>
            <a:rect l="0" t="0" r="r" b="b"/>
            <a:pathLst>
              <a:path w="3626" h="27">
                <a:moveTo>
                  <a:pt x="0" y="0"/>
                </a:moveTo>
                <a:lnTo>
                  <a:pt x="3626" y="0"/>
                </a:lnTo>
                <a:lnTo>
                  <a:pt x="362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7" name=""/>
          <p:cNvSpPr/>
          <p:nvPr/>
        </p:nvSpPr>
        <p:spPr>
          <a:xfrm>
            <a:off x="5200560" y="3990960"/>
            <a:ext cx="1343160" cy="9720"/>
          </a:xfrm>
          <a:custGeom>
            <a:avLst/>
            <a:gdLst/>
            <a:ahLst/>
            <a:rect l="0" t="0" r="r" b="b"/>
            <a:pathLst>
              <a:path w="3731" h="27">
                <a:moveTo>
                  <a:pt x="0" y="0"/>
                </a:moveTo>
                <a:lnTo>
                  <a:pt x="3731" y="0"/>
                </a:lnTo>
                <a:lnTo>
                  <a:pt x="373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8" name=""/>
          <p:cNvSpPr/>
          <p:nvPr/>
        </p:nvSpPr>
        <p:spPr>
          <a:xfrm>
            <a:off x="6543360" y="3990960"/>
            <a:ext cx="1695960" cy="9720"/>
          </a:xfrm>
          <a:custGeom>
            <a:avLst/>
            <a:gdLst/>
            <a:ahLst/>
            <a:rect l="0" t="0" r="r" b="b"/>
            <a:pathLst>
              <a:path w="4711" h="27">
                <a:moveTo>
                  <a:pt x="0" y="0"/>
                </a:moveTo>
                <a:lnTo>
                  <a:pt x="4711" y="0"/>
                </a:lnTo>
                <a:lnTo>
                  <a:pt x="47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9" name=""/>
          <p:cNvSpPr txBox="1"/>
          <p:nvPr/>
        </p:nvSpPr>
        <p:spPr>
          <a:xfrm>
            <a:off x="4345920" y="141840"/>
            <a:ext cx="77040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Svar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0" name=""/>
          <p:cNvSpPr txBox="1"/>
          <p:nvPr/>
        </p:nvSpPr>
        <p:spPr>
          <a:xfrm>
            <a:off x="1379520" y="873720"/>
            <a:ext cx="1267200" cy="26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Spektraltype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1" name=""/>
          <p:cNvSpPr txBox="1"/>
          <p:nvPr/>
        </p:nvSpPr>
        <p:spPr>
          <a:xfrm>
            <a:off x="6658200" y="873720"/>
            <a:ext cx="779400" cy="26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Bredde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2" name=""/>
          <p:cNvSpPr txBox="1"/>
          <p:nvPr/>
        </p:nvSpPr>
        <p:spPr>
          <a:xfrm>
            <a:off x="1379520" y="1251000"/>
            <a:ext cx="2797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3" name=""/>
          <p:cNvSpPr txBox="1"/>
          <p:nvPr/>
        </p:nvSpPr>
        <p:spPr>
          <a:xfrm>
            <a:off x="3075480" y="1251000"/>
            <a:ext cx="3938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800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4" name=""/>
          <p:cNvSpPr txBox="1"/>
          <p:nvPr/>
        </p:nvSpPr>
        <p:spPr>
          <a:xfrm>
            <a:off x="4011120" y="1251000"/>
            <a:ext cx="5842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27.15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5" name=""/>
          <p:cNvSpPr txBox="1"/>
          <p:nvPr/>
        </p:nvSpPr>
        <p:spPr>
          <a:xfrm>
            <a:off x="5315400" y="1251000"/>
            <a:ext cx="5842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30.26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6" name=""/>
          <p:cNvSpPr txBox="1"/>
          <p:nvPr/>
        </p:nvSpPr>
        <p:spPr>
          <a:xfrm>
            <a:off x="6658200" y="125100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3.11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7" name=""/>
          <p:cNvSpPr txBox="1"/>
          <p:nvPr/>
        </p:nvSpPr>
        <p:spPr>
          <a:xfrm>
            <a:off x="1379520" y="1650960"/>
            <a:ext cx="276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A0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8" name=""/>
          <p:cNvSpPr txBox="1"/>
          <p:nvPr/>
        </p:nvSpPr>
        <p:spPr>
          <a:xfrm>
            <a:off x="3075480" y="1650960"/>
            <a:ext cx="2628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60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9" name=""/>
          <p:cNvSpPr txBox="1"/>
          <p:nvPr/>
        </p:nvSpPr>
        <p:spPr>
          <a:xfrm>
            <a:off x="4011120" y="165096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7.44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0" name=""/>
          <p:cNvSpPr txBox="1"/>
          <p:nvPr/>
        </p:nvSpPr>
        <p:spPr>
          <a:xfrm>
            <a:off x="5315400" y="165096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8.29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1" name=""/>
          <p:cNvSpPr txBox="1"/>
          <p:nvPr/>
        </p:nvSpPr>
        <p:spPr>
          <a:xfrm>
            <a:off x="6658200" y="165096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0.85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2" name=""/>
          <p:cNvSpPr txBox="1"/>
          <p:nvPr/>
        </p:nvSpPr>
        <p:spPr>
          <a:xfrm>
            <a:off x="1379520" y="2051280"/>
            <a:ext cx="2491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F0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3" name=""/>
          <p:cNvSpPr txBox="1"/>
          <p:nvPr/>
        </p:nvSpPr>
        <p:spPr>
          <a:xfrm>
            <a:off x="3075480" y="205128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4" name=""/>
          <p:cNvSpPr txBox="1"/>
          <p:nvPr/>
        </p:nvSpPr>
        <p:spPr>
          <a:xfrm>
            <a:off x="4011120" y="205128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2.72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5" name=""/>
          <p:cNvSpPr txBox="1"/>
          <p:nvPr/>
        </p:nvSpPr>
        <p:spPr>
          <a:xfrm>
            <a:off x="5315400" y="205128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3.03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6" name=""/>
          <p:cNvSpPr txBox="1"/>
          <p:nvPr/>
        </p:nvSpPr>
        <p:spPr>
          <a:xfrm>
            <a:off x="6658200" y="205128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0.31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7" name=""/>
          <p:cNvSpPr txBox="1"/>
          <p:nvPr/>
        </p:nvSpPr>
        <p:spPr>
          <a:xfrm>
            <a:off x="1379520" y="2451240"/>
            <a:ext cx="2980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G0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8" name=""/>
          <p:cNvSpPr txBox="1"/>
          <p:nvPr/>
        </p:nvSpPr>
        <p:spPr>
          <a:xfrm>
            <a:off x="3075480" y="245124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1.4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9" name=""/>
          <p:cNvSpPr txBox="1"/>
          <p:nvPr/>
        </p:nvSpPr>
        <p:spPr>
          <a:xfrm>
            <a:off x="4011120" y="245124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1.14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0" name=""/>
          <p:cNvSpPr txBox="1"/>
          <p:nvPr/>
        </p:nvSpPr>
        <p:spPr>
          <a:xfrm>
            <a:off x="5315400" y="245124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1.26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1" name=""/>
          <p:cNvSpPr txBox="1"/>
          <p:nvPr/>
        </p:nvSpPr>
        <p:spPr>
          <a:xfrm>
            <a:off x="6658200" y="245124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0.12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2" name=""/>
          <p:cNvSpPr txBox="1"/>
          <p:nvPr/>
        </p:nvSpPr>
        <p:spPr>
          <a:xfrm>
            <a:off x="1379520" y="2841840"/>
            <a:ext cx="272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K0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3" name=""/>
          <p:cNvSpPr txBox="1"/>
          <p:nvPr/>
        </p:nvSpPr>
        <p:spPr>
          <a:xfrm>
            <a:off x="3075480" y="284184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4" name=""/>
          <p:cNvSpPr txBox="1"/>
          <p:nvPr/>
        </p:nvSpPr>
        <p:spPr>
          <a:xfrm>
            <a:off x="4011120" y="284184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0.61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5" name=""/>
          <p:cNvSpPr txBox="1"/>
          <p:nvPr/>
        </p:nvSpPr>
        <p:spPr>
          <a:xfrm>
            <a:off x="5315400" y="284184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0.68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6" name=""/>
          <p:cNvSpPr txBox="1"/>
          <p:nvPr/>
        </p:nvSpPr>
        <p:spPr>
          <a:xfrm>
            <a:off x="6658200" y="284184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0.07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7" name=""/>
          <p:cNvSpPr txBox="1"/>
          <p:nvPr/>
        </p:nvSpPr>
        <p:spPr>
          <a:xfrm>
            <a:off x="1379520" y="3241800"/>
            <a:ext cx="272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K5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8" name=""/>
          <p:cNvSpPr txBox="1"/>
          <p:nvPr/>
        </p:nvSpPr>
        <p:spPr>
          <a:xfrm>
            <a:off x="3075480" y="324180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9" name=""/>
          <p:cNvSpPr txBox="1"/>
          <p:nvPr/>
        </p:nvSpPr>
        <p:spPr>
          <a:xfrm>
            <a:off x="4011120" y="324180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0.43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0" name=""/>
          <p:cNvSpPr txBox="1"/>
          <p:nvPr/>
        </p:nvSpPr>
        <p:spPr>
          <a:xfrm>
            <a:off x="5315400" y="324180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0.48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1" name=""/>
          <p:cNvSpPr txBox="1"/>
          <p:nvPr/>
        </p:nvSpPr>
        <p:spPr>
          <a:xfrm>
            <a:off x="6658200" y="324180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0.05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2" name=""/>
          <p:cNvSpPr txBox="1"/>
          <p:nvPr/>
        </p:nvSpPr>
        <p:spPr>
          <a:xfrm>
            <a:off x="1379520" y="3641760"/>
            <a:ext cx="3376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M0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3" name=""/>
          <p:cNvSpPr txBox="1"/>
          <p:nvPr/>
        </p:nvSpPr>
        <p:spPr>
          <a:xfrm>
            <a:off x="3075480" y="364176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0.06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4" name=""/>
          <p:cNvSpPr txBox="1"/>
          <p:nvPr/>
        </p:nvSpPr>
        <p:spPr>
          <a:xfrm>
            <a:off x="4011120" y="364176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0.24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5" name=""/>
          <p:cNvSpPr txBox="1"/>
          <p:nvPr/>
        </p:nvSpPr>
        <p:spPr>
          <a:xfrm>
            <a:off x="5315400" y="364176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0.26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6" name=""/>
          <p:cNvSpPr/>
          <p:nvPr/>
        </p:nvSpPr>
        <p:spPr>
          <a:xfrm>
            <a:off x="561960" y="41814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4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3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3"/>
                  <a:pt x="203" y="35"/>
                </a:cubicBezTo>
                <a:cubicBezTo>
                  <a:pt x="214" y="46"/>
                  <a:pt x="223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7" name=""/>
          <p:cNvSpPr txBox="1"/>
          <p:nvPr/>
        </p:nvSpPr>
        <p:spPr>
          <a:xfrm>
            <a:off x="6658200" y="364176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0.02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8" name=""/>
          <p:cNvSpPr txBox="1"/>
          <p:nvPr/>
        </p:nvSpPr>
        <p:spPr>
          <a:xfrm>
            <a:off x="790560" y="4061880"/>
            <a:ext cx="5097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Hvis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9" name=""/>
          <p:cNvSpPr txBox="1"/>
          <p:nvPr/>
        </p:nvSpPr>
        <p:spPr>
          <a:xfrm>
            <a:off x="2728440" y="4061880"/>
            <a:ext cx="6346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 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så er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0" name=""/>
          <p:cNvSpPr txBox="1"/>
          <p:nvPr/>
        </p:nvSpPr>
        <p:spPr>
          <a:xfrm>
            <a:off x="8672760" y="406188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 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1" name=""/>
          <p:cNvSpPr/>
          <p:nvPr/>
        </p:nvSpPr>
        <p:spPr>
          <a:xfrm>
            <a:off x="561960" y="49053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80"/>
                  <a:pt x="214" y="192"/>
                  <a:pt x="203" y="204"/>
                </a:cubicBezTo>
                <a:cubicBezTo>
                  <a:pt x="192" y="215"/>
                  <a:pt x="179" y="223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29"/>
                </a:cubicBezTo>
                <a:cubicBezTo>
                  <a:pt x="58" y="223"/>
                  <a:pt x="46" y="215"/>
                  <a:pt x="34" y="204"/>
                </a:cubicBezTo>
                <a:cubicBezTo>
                  <a:pt x="23" y="192"/>
                  <a:pt x="15" y="180"/>
                  <a:pt x="9" y="165"/>
                </a:cubicBezTo>
                <a:cubicBezTo>
                  <a:pt x="3" y="150"/>
                  <a:pt x="0" y="135"/>
                  <a:pt x="0" y="120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8"/>
                  <a:pt x="23" y="46"/>
                  <a:pt x="34" y="34"/>
                </a:cubicBezTo>
                <a:cubicBezTo>
                  <a:pt x="46" y="23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3"/>
                  <a:pt x="203" y="34"/>
                </a:cubicBezTo>
                <a:cubicBezTo>
                  <a:pt x="214" y="46"/>
                  <a:pt x="223" y="58"/>
                  <a:pt x="230" y="74"/>
                </a:cubicBezTo>
                <a:cubicBezTo>
                  <a:pt x="236" y="88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2" name=""/>
          <p:cNvSpPr txBox="1"/>
          <p:nvPr/>
        </p:nvSpPr>
        <p:spPr>
          <a:xfrm>
            <a:off x="790560" y="4413240"/>
            <a:ext cx="36295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Luminositeten er steget med 8.5%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3" name=""/>
          <p:cNvSpPr txBox="1"/>
          <p:nvPr/>
        </p:nvSpPr>
        <p:spPr>
          <a:xfrm>
            <a:off x="790560" y="4785840"/>
            <a:ext cx="5097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Hvis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4" name=""/>
          <p:cNvSpPr txBox="1"/>
          <p:nvPr/>
        </p:nvSpPr>
        <p:spPr>
          <a:xfrm>
            <a:off x="2766960" y="4785840"/>
            <a:ext cx="6346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 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så er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5" name=""/>
          <p:cNvSpPr txBox="1"/>
          <p:nvPr/>
        </p:nvSpPr>
        <p:spPr>
          <a:xfrm>
            <a:off x="8565120" y="478584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 </a:t>
            </a:r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6" name=""/>
          <p:cNvSpPr txBox="1"/>
          <p:nvPr/>
        </p:nvSpPr>
        <p:spPr>
          <a:xfrm>
            <a:off x="790560" y="5137200"/>
            <a:ext cx="3530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Luminositeten er faldet med 13%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7" name=""/>
          <p:cNvSpPr txBox="1"/>
          <p:nvPr/>
        </p:nvSpPr>
        <p:spPr>
          <a:xfrm>
            <a:off x="3075480" y="822960"/>
            <a:ext cx="4140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/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L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8" name=""/>
          <p:cNvSpPr txBox="1"/>
          <p:nvPr/>
        </p:nvSpPr>
        <p:spPr>
          <a:xfrm>
            <a:off x="3601440" y="93780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⊙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9" name=""/>
          <p:cNvSpPr txBox="1"/>
          <p:nvPr/>
        </p:nvSpPr>
        <p:spPr>
          <a:xfrm>
            <a:off x="4497120" y="822960"/>
            <a:ext cx="48672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[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]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0" name=""/>
          <p:cNvSpPr txBox="1"/>
          <p:nvPr/>
        </p:nvSpPr>
        <p:spPr>
          <a:xfrm>
            <a:off x="4011120" y="8229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1" name=""/>
          <p:cNvSpPr txBox="1"/>
          <p:nvPr/>
        </p:nvSpPr>
        <p:spPr>
          <a:xfrm>
            <a:off x="4135320" y="937800"/>
            <a:ext cx="33768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min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2" name=""/>
          <p:cNvSpPr txBox="1"/>
          <p:nvPr/>
        </p:nvSpPr>
        <p:spPr>
          <a:xfrm>
            <a:off x="5839560" y="822960"/>
            <a:ext cx="48672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[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]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3" name=""/>
          <p:cNvSpPr txBox="1"/>
          <p:nvPr/>
        </p:nvSpPr>
        <p:spPr>
          <a:xfrm>
            <a:off x="5315400" y="8229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4" name=""/>
          <p:cNvSpPr txBox="1"/>
          <p:nvPr/>
        </p:nvSpPr>
        <p:spPr>
          <a:xfrm>
            <a:off x="5439960" y="937800"/>
            <a:ext cx="38628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max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5" name=""/>
          <p:cNvSpPr txBox="1"/>
          <p:nvPr/>
        </p:nvSpPr>
        <p:spPr>
          <a:xfrm>
            <a:off x="7534440" y="822960"/>
            <a:ext cx="48672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[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]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6" name=""/>
          <p:cNvSpPr txBox="1"/>
          <p:nvPr/>
        </p:nvSpPr>
        <p:spPr>
          <a:xfrm>
            <a:off x="1861920" y="4042080"/>
            <a:ext cx="7232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1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AE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7" name=""/>
          <p:cNvSpPr txBox="1"/>
          <p:nvPr/>
        </p:nvSpPr>
        <p:spPr>
          <a:xfrm>
            <a:off x="1299240" y="40424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8" name=""/>
          <p:cNvSpPr txBox="1"/>
          <p:nvPr/>
        </p:nvSpPr>
        <p:spPr>
          <a:xfrm>
            <a:off x="1423800" y="4157640"/>
            <a:ext cx="33768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min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9" name=""/>
          <p:cNvSpPr txBox="1"/>
          <p:nvPr/>
        </p:nvSpPr>
        <p:spPr>
          <a:xfrm>
            <a:off x="3364560" y="4042080"/>
            <a:ext cx="7236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0" name=""/>
          <p:cNvSpPr txBox="1"/>
          <p:nvPr/>
        </p:nvSpPr>
        <p:spPr>
          <a:xfrm>
            <a:off x="4769640" y="4042080"/>
            <a:ext cx="182988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⋅ 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0.96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→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 k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1" name=""/>
          <p:cNvSpPr txBox="1"/>
          <p:nvPr/>
        </p:nvSpPr>
        <p:spPr>
          <a:xfrm>
            <a:off x="7724160" y="4042080"/>
            <a:ext cx="9410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1.085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2" name=""/>
          <p:cNvSpPr txBox="1"/>
          <p:nvPr/>
        </p:nvSpPr>
        <p:spPr>
          <a:xfrm>
            <a:off x="4550400" y="40420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k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3" name=""/>
          <p:cNvSpPr txBox="1"/>
          <p:nvPr/>
        </p:nvSpPr>
        <p:spPr>
          <a:xfrm>
            <a:off x="4531680" y="38804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4" name=""/>
          <p:cNvSpPr txBox="1"/>
          <p:nvPr/>
        </p:nvSpPr>
        <p:spPr>
          <a:xfrm>
            <a:off x="4512600" y="388044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5" name=""/>
          <p:cNvSpPr txBox="1"/>
          <p:nvPr/>
        </p:nvSpPr>
        <p:spPr>
          <a:xfrm>
            <a:off x="4311720" y="40233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√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6" name=""/>
          <p:cNvSpPr txBox="1"/>
          <p:nvPr/>
        </p:nvSpPr>
        <p:spPr>
          <a:xfrm>
            <a:off x="6809040" y="40420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Size1"/>
                <a:ea typeface="MathJax_Size1"/>
              </a:rPr>
              <a:t>(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7" name=""/>
          <p:cNvSpPr txBox="1"/>
          <p:nvPr/>
        </p:nvSpPr>
        <p:spPr>
          <a:xfrm>
            <a:off x="7407000" y="404208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Size1"/>
                <a:ea typeface="MathJax_Size1"/>
              </a:rPr>
              <a:t>)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8" name=""/>
          <p:cNvSpPr txBox="1"/>
          <p:nvPr/>
        </p:nvSpPr>
        <p:spPr>
          <a:xfrm>
            <a:off x="7125840" y="400536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9" name=""/>
          <p:cNvSpPr/>
          <p:nvPr/>
        </p:nvSpPr>
        <p:spPr>
          <a:xfrm>
            <a:off x="6981480" y="4228920"/>
            <a:ext cx="390960" cy="9720"/>
          </a:xfrm>
          <a:custGeom>
            <a:avLst/>
            <a:gdLst/>
            <a:ahLst/>
            <a:rect l="0" t="0" r="r" b="b"/>
            <a:pathLst>
              <a:path w="1086" h="27">
                <a:moveTo>
                  <a:pt x="0" y="0"/>
                </a:moveTo>
                <a:lnTo>
                  <a:pt x="1086" y="0"/>
                </a:lnTo>
                <a:lnTo>
                  <a:pt x="108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0" name=""/>
          <p:cNvSpPr txBox="1"/>
          <p:nvPr/>
        </p:nvSpPr>
        <p:spPr>
          <a:xfrm>
            <a:off x="6992280" y="4214880"/>
            <a:ext cx="39240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0.96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1" name=""/>
          <p:cNvSpPr txBox="1"/>
          <p:nvPr/>
        </p:nvSpPr>
        <p:spPr>
          <a:xfrm>
            <a:off x="7524000" y="394812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2" name=""/>
          <p:cNvSpPr txBox="1"/>
          <p:nvPr/>
        </p:nvSpPr>
        <p:spPr>
          <a:xfrm>
            <a:off x="1900080" y="4766040"/>
            <a:ext cx="7232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1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AE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3" name=""/>
          <p:cNvSpPr txBox="1"/>
          <p:nvPr/>
        </p:nvSpPr>
        <p:spPr>
          <a:xfrm>
            <a:off x="1299240" y="476640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r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4" name=""/>
          <p:cNvSpPr txBox="1"/>
          <p:nvPr/>
        </p:nvSpPr>
        <p:spPr>
          <a:xfrm>
            <a:off x="1423800" y="4881600"/>
            <a:ext cx="38628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max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5" name=""/>
          <p:cNvSpPr txBox="1"/>
          <p:nvPr/>
        </p:nvSpPr>
        <p:spPr>
          <a:xfrm>
            <a:off x="3403080" y="4766040"/>
            <a:ext cx="72360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6" name=""/>
          <p:cNvSpPr txBox="1"/>
          <p:nvPr/>
        </p:nvSpPr>
        <p:spPr>
          <a:xfrm>
            <a:off x="4808160" y="4766040"/>
            <a:ext cx="182988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⋅ 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1.07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AE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→</a:t>
            </a:r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 k</a:t>
            </a:r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 =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7" name=""/>
          <p:cNvSpPr txBox="1"/>
          <p:nvPr/>
        </p:nvSpPr>
        <p:spPr>
          <a:xfrm>
            <a:off x="7762680" y="4766040"/>
            <a:ext cx="78084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= 0.87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8" name=""/>
          <p:cNvSpPr txBox="1"/>
          <p:nvPr/>
        </p:nvSpPr>
        <p:spPr>
          <a:xfrm>
            <a:off x="4588560" y="47757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2230" spc="-1" strike="noStrike">
                <a:solidFill>
                  <a:srgbClr val="eeeeee"/>
                </a:solidFill>
                <a:latin typeface="MathJax_Math"/>
                <a:ea typeface="MathJax_Math"/>
              </a:rPr>
              <a:t>k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9" name=""/>
          <p:cNvSpPr txBox="1"/>
          <p:nvPr/>
        </p:nvSpPr>
        <p:spPr>
          <a:xfrm>
            <a:off x="4570200" y="461412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0" name=""/>
          <p:cNvSpPr txBox="1"/>
          <p:nvPr/>
        </p:nvSpPr>
        <p:spPr>
          <a:xfrm>
            <a:off x="4551120" y="461412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−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1" name=""/>
          <p:cNvSpPr txBox="1"/>
          <p:nvPr/>
        </p:nvSpPr>
        <p:spPr>
          <a:xfrm>
            <a:off x="4350240" y="474732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Main"/>
                <a:ea typeface="MathJax_Main"/>
              </a:rPr>
              <a:t>√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2" name=""/>
          <p:cNvSpPr txBox="1"/>
          <p:nvPr/>
        </p:nvSpPr>
        <p:spPr>
          <a:xfrm>
            <a:off x="6847560" y="47757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Size1"/>
                <a:ea typeface="MathJax_Size1"/>
              </a:rPr>
              <a:t>(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3" name=""/>
          <p:cNvSpPr txBox="1"/>
          <p:nvPr/>
        </p:nvSpPr>
        <p:spPr>
          <a:xfrm>
            <a:off x="7445160" y="4775760"/>
            <a:ext cx="282960" cy="33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230" spc="-1" strike="noStrike">
                <a:solidFill>
                  <a:srgbClr val="eeeeee"/>
                </a:solidFill>
                <a:latin typeface="MathJax_Size1"/>
                <a:ea typeface="MathJax_Size1"/>
              </a:rPr>
              <a:t>)</a:t>
            </a:r>
            <a:endParaRPr b="0" lang="en-US" sz="22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4" name=""/>
          <p:cNvSpPr txBox="1"/>
          <p:nvPr/>
        </p:nvSpPr>
        <p:spPr>
          <a:xfrm>
            <a:off x="7164360" y="47386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5" name=""/>
          <p:cNvSpPr/>
          <p:nvPr/>
        </p:nvSpPr>
        <p:spPr>
          <a:xfrm>
            <a:off x="7019640" y="4962240"/>
            <a:ext cx="390960" cy="10080"/>
          </a:xfrm>
          <a:custGeom>
            <a:avLst/>
            <a:gdLst/>
            <a:ahLst/>
            <a:rect l="0" t="0" r="r" b="b"/>
            <a:pathLst>
              <a:path w="1086" h="28">
                <a:moveTo>
                  <a:pt x="0" y="0"/>
                </a:moveTo>
                <a:lnTo>
                  <a:pt x="1086" y="0"/>
                </a:lnTo>
                <a:lnTo>
                  <a:pt x="108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6" name=""/>
          <p:cNvSpPr txBox="1"/>
          <p:nvPr/>
        </p:nvSpPr>
        <p:spPr>
          <a:xfrm>
            <a:off x="7030800" y="4948200"/>
            <a:ext cx="39240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1.07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7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48" name=""/>
          <p:cNvSpPr txBox="1"/>
          <p:nvPr/>
        </p:nvSpPr>
        <p:spPr>
          <a:xfrm>
            <a:off x="7562160" y="4672080"/>
            <a:ext cx="200160" cy="2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80" spc="-1" strike="noStrike">
                <a:solidFill>
                  <a:srgbClr val="eeeeee"/>
                </a:solidFill>
                <a:latin typeface="MathJax_Main"/>
                <a:ea typeface="MathJax_Main"/>
              </a:rPr>
              <a:t>2</a:t>
            </a:r>
            <a:endParaRPr b="0" lang="en-US" sz="15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9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951" name="" descr=""/>
          <p:cNvPicPr/>
          <p:nvPr/>
        </p:nvPicPr>
        <p:blipFill>
          <a:blip r:embed="rId1"/>
          <a:stretch/>
        </p:blipFill>
        <p:spPr>
          <a:xfrm>
            <a:off x="5133960" y="1162080"/>
            <a:ext cx="3809520" cy="4733640"/>
          </a:xfrm>
          <a:prstGeom prst="rect">
            <a:avLst/>
          </a:prstGeom>
          <a:ln w="0">
            <a:noFill/>
          </a:ln>
        </p:spPr>
      </p:pic>
      <p:sp>
        <p:nvSpPr>
          <p:cNvPr id="952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53" name=""/>
          <p:cNvSpPr txBox="1"/>
          <p:nvPr/>
        </p:nvSpPr>
        <p:spPr>
          <a:xfrm>
            <a:off x="3687840" y="141840"/>
            <a:ext cx="191484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Konklusion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4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956" name="" descr=""/>
          <p:cNvPicPr/>
          <p:nvPr/>
        </p:nvPicPr>
        <p:blipFill>
          <a:blip r:embed="rId1"/>
          <a:stretch/>
        </p:blipFill>
        <p:spPr>
          <a:xfrm>
            <a:off x="5133960" y="1162080"/>
            <a:ext cx="3809520" cy="4733640"/>
          </a:xfrm>
          <a:prstGeom prst="rect">
            <a:avLst/>
          </a:prstGeom>
          <a:ln w="0">
            <a:noFill/>
          </a:ln>
        </p:spPr>
      </p:pic>
      <p:sp>
        <p:nvSpPr>
          <p:cNvPr id="957" name=""/>
          <p:cNvSpPr/>
          <p:nvPr/>
        </p:nvSpPr>
        <p:spPr>
          <a:xfrm>
            <a:off x="5619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3"/>
                  <a:pt x="164" y="229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29"/>
                </a:cubicBezTo>
                <a:cubicBezTo>
                  <a:pt x="58" y="223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7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7"/>
                  <a:pt x="223" y="60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8" name=""/>
          <p:cNvSpPr txBox="1"/>
          <p:nvPr/>
        </p:nvSpPr>
        <p:spPr>
          <a:xfrm>
            <a:off x="3687840" y="141840"/>
            <a:ext cx="191484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Konklusion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9" name=""/>
          <p:cNvSpPr txBox="1"/>
          <p:nvPr/>
        </p:nvSpPr>
        <p:spPr>
          <a:xfrm>
            <a:off x="790560" y="774720"/>
            <a:ext cx="3882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Beboelig zone længere væk for store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0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1" name=""/>
          <p:cNvSpPr txBox="1"/>
          <p:nvPr/>
        </p:nvSpPr>
        <p:spPr>
          <a:xfrm>
            <a:off x="790560" y="1069920"/>
            <a:ext cx="889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stjerner.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2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32.1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964" name="" descr=""/>
          <p:cNvPicPr/>
          <p:nvPr/>
        </p:nvPicPr>
        <p:blipFill>
          <a:blip r:embed="rId1"/>
          <a:stretch/>
        </p:blipFill>
        <p:spPr>
          <a:xfrm>
            <a:off x="5133960" y="1162080"/>
            <a:ext cx="3809520" cy="4733640"/>
          </a:xfrm>
          <a:prstGeom prst="rect">
            <a:avLst/>
          </a:prstGeom>
          <a:ln w="0">
            <a:noFill/>
          </a:ln>
        </p:spPr>
      </p:pic>
      <p:sp>
        <p:nvSpPr>
          <p:cNvPr id="965" name=""/>
          <p:cNvSpPr/>
          <p:nvPr/>
        </p:nvSpPr>
        <p:spPr>
          <a:xfrm>
            <a:off x="5619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6"/>
                  <a:pt x="73" y="8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8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6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6" name=""/>
          <p:cNvSpPr txBox="1"/>
          <p:nvPr/>
        </p:nvSpPr>
        <p:spPr>
          <a:xfrm>
            <a:off x="3687840" y="141840"/>
            <a:ext cx="191484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Konklusion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7" name=""/>
          <p:cNvSpPr txBox="1"/>
          <p:nvPr/>
        </p:nvSpPr>
        <p:spPr>
          <a:xfrm>
            <a:off x="790560" y="774720"/>
            <a:ext cx="3882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Beboelig zone længere væk for store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8" name=""/>
          <p:cNvSpPr/>
          <p:nvPr/>
        </p:nvSpPr>
        <p:spPr>
          <a:xfrm>
            <a:off x="561960" y="14857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60"/>
                  <a:pt x="23" y="47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7"/>
                  <a:pt x="223" y="60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9" name=""/>
          <p:cNvSpPr txBox="1"/>
          <p:nvPr/>
        </p:nvSpPr>
        <p:spPr>
          <a:xfrm>
            <a:off x="790560" y="1069920"/>
            <a:ext cx="889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stjerner.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0" name=""/>
          <p:cNvSpPr txBox="1"/>
          <p:nvPr/>
        </p:nvSpPr>
        <p:spPr>
          <a:xfrm>
            <a:off x="790560" y="1365480"/>
            <a:ext cx="33750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Beboelig zone bredere for store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1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72" name=""/>
          <p:cNvSpPr txBox="1"/>
          <p:nvPr/>
        </p:nvSpPr>
        <p:spPr>
          <a:xfrm>
            <a:off x="790560" y="1670040"/>
            <a:ext cx="889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stjerner.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3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32.2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-1440" y="0"/>
            <a:ext cx="9508680" cy="692424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 txBox="1"/>
          <p:nvPr/>
        </p:nvSpPr>
        <p:spPr>
          <a:xfrm>
            <a:off x="646200" y="158760"/>
            <a:ext cx="727164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at bebo en fremmed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"/>
          <p:cNvSpPr/>
          <p:nvPr/>
        </p:nvSpPr>
        <p:spPr>
          <a:xfrm>
            <a:off x="9258120" y="6619680"/>
            <a:ext cx="171720" cy="228960"/>
          </a:xfrm>
          <a:custGeom>
            <a:avLst/>
            <a:gdLst/>
            <a:ahLst/>
            <a:rect l="0" t="0" r="r" b="b"/>
            <a:pathLst>
              <a:path w="477" h="636">
                <a:moveTo>
                  <a:pt x="0" y="0"/>
                </a:moveTo>
                <a:lnTo>
                  <a:pt x="477" y="0"/>
                </a:lnTo>
                <a:lnTo>
                  <a:pt x="477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3471120" y="1121040"/>
            <a:ext cx="225324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planet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9307800" y="666108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975" name="" descr=""/>
          <p:cNvPicPr/>
          <p:nvPr/>
        </p:nvPicPr>
        <p:blipFill>
          <a:blip r:embed="rId1"/>
          <a:stretch/>
        </p:blipFill>
        <p:spPr>
          <a:xfrm>
            <a:off x="5133960" y="1162080"/>
            <a:ext cx="3809520" cy="4733640"/>
          </a:xfrm>
          <a:prstGeom prst="rect">
            <a:avLst/>
          </a:prstGeom>
          <a:ln w="0">
            <a:noFill/>
          </a:ln>
        </p:spPr>
      </p:pic>
      <p:sp>
        <p:nvSpPr>
          <p:cNvPr id="976" name=""/>
          <p:cNvSpPr/>
          <p:nvPr/>
        </p:nvSpPr>
        <p:spPr>
          <a:xfrm>
            <a:off x="561960" y="895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3"/>
                  <a:pt x="164" y="229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29"/>
                </a:cubicBezTo>
                <a:cubicBezTo>
                  <a:pt x="58" y="223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0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3" y="47"/>
                  <a:pt x="34" y="35"/>
                </a:cubicBezTo>
                <a:cubicBezTo>
                  <a:pt x="46" y="24"/>
                  <a:pt x="58" y="16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6"/>
                  <a:pt x="192" y="24"/>
                  <a:pt x="203" y="35"/>
                </a:cubicBezTo>
                <a:cubicBezTo>
                  <a:pt x="214" y="47"/>
                  <a:pt x="223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7" name=""/>
          <p:cNvSpPr txBox="1"/>
          <p:nvPr/>
        </p:nvSpPr>
        <p:spPr>
          <a:xfrm>
            <a:off x="3687840" y="141840"/>
            <a:ext cx="191484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Konklusion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8" name=""/>
          <p:cNvSpPr txBox="1"/>
          <p:nvPr/>
        </p:nvSpPr>
        <p:spPr>
          <a:xfrm>
            <a:off x="790560" y="774720"/>
            <a:ext cx="3882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Beboelig zone længere væk for store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9" name=""/>
          <p:cNvSpPr/>
          <p:nvPr/>
        </p:nvSpPr>
        <p:spPr>
          <a:xfrm>
            <a:off x="561960" y="14857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60"/>
                  <a:pt x="23" y="47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7"/>
                  <a:pt x="223" y="60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0" name=""/>
          <p:cNvSpPr txBox="1"/>
          <p:nvPr/>
        </p:nvSpPr>
        <p:spPr>
          <a:xfrm>
            <a:off x="790560" y="1069920"/>
            <a:ext cx="889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stjerner.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1" name=""/>
          <p:cNvSpPr txBox="1"/>
          <p:nvPr/>
        </p:nvSpPr>
        <p:spPr>
          <a:xfrm>
            <a:off x="790560" y="1365480"/>
            <a:ext cx="33750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Beboelig zone bredere for store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2" name=""/>
          <p:cNvSpPr/>
          <p:nvPr/>
        </p:nvSpPr>
        <p:spPr>
          <a:xfrm>
            <a:off x="561960" y="20858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3" y="180"/>
                  <a:pt x="214" y="193"/>
                  <a:pt x="203" y="204"/>
                </a:cubicBezTo>
                <a:cubicBezTo>
                  <a:pt x="192" y="215"/>
                  <a:pt x="179" y="224"/>
                  <a:pt x="164" y="230"/>
                </a:cubicBezTo>
                <a:cubicBezTo>
                  <a:pt x="150" y="236"/>
                  <a:pt x="134" y="239"/>
                  <a:pt x="119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60"/>
                  <a:pt x="23" y="47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4" y="0"/>
                  <a:pt x="150" y="3"/>
                  <a:pt x="164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4" y="47"/>
                  <a:pt x="223" y="60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3" name=""/>
          <p:cNvSpPr txBox="1"/>
          <p:nvPr/>
        </p:nvSpPr>
        <p:spPr>
          <a:xfrm>
            <a:off x="790560" y="1670040"/>
            <a:ext cx="889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stjerner.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4" name=""/>
          <p:cNvSpPr txBox="1"/>
          <p:nvPr/>
        </p:nvSpPr>
        <p:spPr>
          <a:xfrm>
            <a:off x="790560" y="1965600"/>
            <a:ext cx="34844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Omkring hvilke stjerner vil det så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5" name=""/>
          <p:cNvSpPr txBox="1"/>
          <p:nvPr/>
        </p:nvSpPr>
        <p:spPr>
          <a:xfrm>
            <a:off x="790560" y="2260800"/>
            <a:ext cx="29466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være nemmest at lede efter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6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87" name=""/>
          <p:cNvSpPr txBox="1"/>
          <p:nvPr/>
        </p:nvSpPr>
        <p:spPr>
          <a:xfrm>
            <a:off x="790560" y="2556000"/>
            <a:ext cx="36370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exoplaneter i den beboelige zone?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8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32.3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0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1" name=""/>
          <p:cNvSpPr txBox="1"/>
          <p:nvPr/>
        </p:nvSpPr>
        <p:spPr>
          <a:xfrm>
            <a:off x="3281040" y="141840"/>
            <a:ext cx="26251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Men, men, men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2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4" name=""/>
          <p:cNvSpPr/>
          <p:nvPr/>
        </p:nvSpPr>
        <p:spPr>
          <a:xfrm>
            <a:off x="571320" y="91404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5" name=""/>
          <p:cNvSpPr txBox="1"/>
          <p:nvPr/>
        </p:nvSpPr>
        <p:spPr>
          <a:xfrm>
            <a:off x="3281040" y="141840"/>
            <a:ext cx="26251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Men, men, men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6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7" name=""/>
          <p:cNvSpPr txBox="1"/>
          <p:nvPr/>
        </p:nvSpPr>
        <p:spPr>
          <a:xfrm>
            <a:off x="828720" y="772200"/>
            <a:ext cx="63511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Der er ikke særligt mange store stjerner i universet.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8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33.1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0" name=""/>
          <p:cNvSpPr/>
          <p:nvPr/>
        </p:nvSpPr>
        <p:spPr>
          <a:xfrm>
            <a:off x="571320" y="91440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49"/>
                  <a:pt x="262" y="166"/>
                  <a:pt x="256" y="182"/>
                </a:cubicBezTo>
                <a:cubicBezTo>
                  <a:pt x="249" y="199"/>
                  <a:pt x="239" y="213"/>
                  <a:pt x="227" y="225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5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7"/>
                  <a:pt x="266" y="114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1" name=""/>
          <p:cNvSpPr txBox="1"/>
          <p:nvPr/>
        </p:nvSpPr>
        <p:spPr>
          <a:xfrm>
            <a:off x="3281040" y="141840"/>
            <a:ext cx="26251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Men, men, men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2" name=""/>
          <p:cNvSpPr/>
          <p:nvPr/>
        </p:nvSpPr>
        <p:spPr>
          <a:xfrm>
            <a:off x="571320" y="12571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2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3" name=""/>
          <p:cNvSpPr txBox="1"/>
          <p:nvPr/>
        </p:nvSpPr>
        <p:spPr>
          <a:xfrm>
            <a:off x="828720" y="772200"/>
            <a:ext cx="63511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Der er ikke særligt mange store stjerner i universet.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4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5" name=""/>
          <p:cNvSpPr txBox="1"/>
          <p:nvPr/>
        </p:nvSpPr>
        <p:spPr>
          <a:xfrm>
            <a:off x="828720" y="1114920"/>
            <a:ext cx="71575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Store stjerner "lever" i meget kort tid (~1 000 000 år for O)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33.2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8" name=""/>
          <p:cNvSpPr/>
          <p:nvPr/>
        </p:nvSpPr>
        <p:spPr>
          <a:xfrm>
            <a:off x="571320" y="91440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49"/>
                  <a:pt x="262" y="166"/>
                  <a:pt x="256" y="182"/>
                </a:cubicBezTo>
                <a:cubicBezTo>
                  <a:pt x="249" y="199"/>
                  <a:pt x="239" y="213"/>
                  <a:pt x="227" y="225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5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9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9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7"/>
                  <a:pt x="266" y="114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9" name=""/>
          <p:cNvSpPr txBox="1"/>
          <p:nvPr/>
        </p:nvSpPr>
        <p:spPr>
          <a:xfrm>
            <a:off x="3281040" y="141840"/>
            <a:ext cx="26251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Men, men, men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0" name=""/>
          <p:cNvSpPr/>
          <p:nvPr/>
        </p:nvSpPr>
        <p:spPr>
          <a:xfrm>
            <a:off x="571320" y="12571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3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1" name=""/>
          <p:cNvSpPr txBox="1"/>
          <p:nvPr/>
        </p:nvSpPr>
        <p:spPr>
          <a:xfrm>
            <a:off x="828720" y="772200"/>
            <a:ext cx="63511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Der er ikke særligt mange store stjerner i universet.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2" name=""/>
          <p:cNvSpPr/>
          <p:nvPr/>
        </p:nvSpPr>
        <p:spPr>
          <a:xfrm>
            <a:off x="571320" y="160956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2"/>
                </a:moveTo>
                <a:cubicBezTo>
                  <a:pt x="266" y="151"/>
                  <a:pt x="262" y="167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2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3" name=""/>
          <p:cNvSpPr txBox="1"/>
          <p:nvPr/>
        </p:nvSpPr>
        <p:spPr>
          <a:xfrm>
            <a:off x="828720" y="1114920"/>
            <a:ext cx="71575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Store stjerner "lever" i meget kort tid (~1 000 000 år for O)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4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5" name=""/>
          <p:cNvSpPr txBox="1"/>
          <p:nvPr/>
        </p:nvSpPr>
        <p:spPr>
          <a:xfrm>
            <a:off x="828720" y="1467360"/>
            <a:ext cx="31431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Solen lever i ca 12 mia år.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6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33.3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8" name=""/>
          <p:cNvSpPr/>
          <p:nvPr/>
        </p:nvSpPr>
        <p:spPr>
          <a:xfrm>
            <a:off x="571320" y="91440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49"/>
                  <a:pt x="262" y="166"/>
                  <a:pt x="256" y="182"/>
                </a:cubicBezTo>
                <a:cubicBezTo>
                  <a:pt x="249" y="198"/>
                  <a:pt x="239" y="213"/>
                  <a:pt x="227" y="225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5"/>
                </a:cubicBezTo>
                <a:cubicBezTo>
                  <a:pt x="26" y="213"/>
                  <a:pt x="17" y="198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0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0"/>
                  <a:pt x="249" y="65"/>
                  <a:pt x="256" y="81"/>
                </a:cubicBezTo>
                <a:cubicBezTo>
                  <a:pt x="262" y="97"/>
                  <a:pt x="266" y="114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9" name=""/>
          <p:cNvSpPr txBox="1"/>
          <p:nvPr/>
        </p:nvSpPr>
        <p:spPr>
          <a:xfrm>
            <a:off x="3281040" y="141840"/>
            <a:ext cx="26251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Men, men, men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0" name=""/>
          <p:cNvSpPr/>
          <p:nvPr/>
        </p:nvSpPr>
        <p:spPr>
          <a:xfrm>
            <a:off x="571320" y="12571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3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1" name=""/>
          <p:cNvSpPr txBox="1"/>
          <p:nvPr/>
        </p:nvSpPr>
        <p:spPr>
          <a:xfrm>
            <a:off x="828720" y="772200"/>
            <a:ext cx="63511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Der er ikke særligt mange store stjerner i universet.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2" name=""/>
          <p:cNvSpPr/>
          <p:nvPr/>
        </p:nvSpPr>
        <p:spPr>
          <a:xfrm>
            <a:off x="571320" y="160956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2"/>
                </a:moveTo>
                <a:cubicBezTo>
                  <a:pt x="266" y="151"/>
                  <a:pt x="262" y="167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2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3" name=""/>
          <p:cNvSpPr txBox="1"/>
          <p:nvPr/>
        </p:nvSpPr>
        <p:spPr>
          <a:xfrm>
            <a:off x="828720" y="1114920"/>
            <a:ext cx="71575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Store stjerner "lever" i meget kort tid (~1 000 000 år for O)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4" name=""/>
          <p:cNvSpPr/>
          <p:nvPr/>
        </p:nvSpPr>
        <p:spPr>
          <a:xfrm>
            <a:off x="571320" y="19522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5" name=""/>
          <p:cNvSpPr txBox="1"/>
          <p:nvPr/>
        </p:nvSpPr>
        <p:spPr>
          <a:xfrm>
            <a:off x="828720" y="1467360"/>
            <a:ext cx="31431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Solen lever i ca 12 mia år.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6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27" name=""/>
          <p:cNvSpPr txBox="1"/>
          <p:nvPr/>
        </p:nvSpPr>
        <p:spPr>
          <a:xfrm>
            <a:off x="828720" y="1810440"/>
            <a:ext cx="569304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 små stjerner lever lææænge (~ 100 mia år)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8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33.4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30" name=""/>
          <p:cNvSpPr/>
          <p:nvPr/>
        </p:nvSpPr>
        <p:spPr>
          <a:xfrm>
            <a:off x="571320" y="91440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49"/>
                  <a:pt x="262" y="166"/>
                  <a:pt x="256" y="182"/>
                </a:cubicBezTo>
                <a:cubicBezTo>
                  <a:pt x="249" y="198"/>
                  <a:pt x="239" y="213"/>
                  <a:pt x="227" y="225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5"/>
                </a:cubicBezTo>
                <a:cubicBezTo>
                  <a:pt x="26" y="213"/>
                  <a:pt x="17" y="198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7"/>
                  <a:pt x="266" y="114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1" name=""/>
          <p:cNvSpPr txBox="1"/>
          <p:nvPr/>
        </p:nvSpPr>
        <p:spPr>
          <a:xfrm>
            <a:off x="3281040" y="141840"/>
            <a:ext cx="26251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Men, men, men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2" name=""/>
          <p:cNvSpPr/>
          <p:nvPr/>
        </p:nvSpPr>
        <p:spPr>
          <a:xfrm>
            <a:off x="571320" y="12571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3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3" name=""/>
          <p:cNvSpPr txBox="1"/>
          <p:nvPr/>
        </p:nvSpPr>
        <p:spPr>
          <a:xfrm>
            <a:off x="828720" y="772200"/>
            <a:ext cx="63511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Der er ikke særligt mange store stjerner i universet.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4" name=""/>
          <p:cNvSpPr/>
          <p:nvPr/>
        </p:nvSpPr>
        <p:spPr>
          <a:xfrm>
            <a:off x="571320" y="160956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2"/>
                </a:moveTo>
                <a:cubicBezTo>
                  <a:pt x="266" y="151"/>
                  <a:pt x="262" y="167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2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5" name=""/>
          <p:cNvSpPr txBox="1"/>
          <p:nvPr/>
        </p:nvSpPr>
        <p:spPr>
          <a:xfrm>
            <a:off x="828720" y="1114920"/>
            <a:ext cx="71575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Store stjerner "lever" i meget kort tid (~1 000 000 år for O)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6" name=""/>
          <p:cNvSpPr/>
          <p:nvPr/>
        </p:nvSpPr>
        <p:spPr>
          <a:xfrm>
            <a:off x="571320" y="19522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8"/>
                  <a:pt x="200" y="248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8"/>
                  <a:pt x="51" y="238"/>
                  <a:pt x="39" y="226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7" name=""/>
          <p:cNvSpPr txBox="1"/>
          <p:nvPr/>
        </p:nvSpPr>
        <p:spPr>
          <a:xfrm>
            <a:off x="828720" y="1467360"/>
            <a:ext cx="31431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Solen lever i ca 12 mia år.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8" name=""/>
          <p:cNvSpPr/>
          <p:nvPr/>
        </p:nvSpPr>
        <p:spPr>
          <a:xfrm>
            <a:off x="571320" y="23047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4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7"/>
                  <a:pt x="256" y="83"/>
                </a:cubicBezTo>
                <a:cubicBezTo>
                  <a:pt x="262" y="99"/>
                  <a:pt x="266" y="116"/>
                  <a:pt x="266" y="134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9" name=""/>
          <p:cNvSpPr txBox="1"/>
          <p:nvPr/>
        </p:nvSpPr>
        <p:spPr>
          <a:xfrm>
            <a:off x="828720" y="1810440"/>
            <a:ext cx="569304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 små stjerner lever lææænge (~ 100 mia år)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0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41" name=""/>
          <p:cNvSpPr txBox="1"/>
          <p:nvPr/>
        </p:nvSpPr>
        <p:spPr>
          <a:xfrm>
            <a:off x="828720" y="2162880"/>
            <a:ext cx="62535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Men den beboelige zone er meget tæt på stjernen.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2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33.5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44" name=""/>
          <p:cNvSpPr/>
          <p:nvPr/>
        </p:nvSpPr>
        <p:spPr>
          <a:xfrm>
            <a:off x="571320" y="91440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49"/>
                  <a:pt x="262" y="166"/>
                  <a:pt x="256" y="182"/>
                </a:cubicBezTo>
                <a:cubicBezTo>
                  <a:pt x="249" y="198"/>
                  <a:pt x="239" y="213"/>
                  <a:pt x="227" y="225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5"/>
                </a:cubicBezTo>
                <a:cubicBezTo>
                  <a:pt x="26" y="213"/>
                  <a:pt x="17" y="198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0"/>
                  <a:pt x="39" y="38"/>
                </a:cubicBezTo>
                <a:cubicBezTo>
                  <a:pt x="51" y="26"/>
                  <a:pt x="65" y="16"/>
                  <a:pt x="82" y="9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9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0"/>
                  <a:pt x="249" y="65"/>
                  <a:pt x="256" y="81"/>
                </a:cubicBezTo>
                <a:cubicBezTo>
                  <a:pt x="262" y="97"/>
                  <a:pt x="266" y="114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5" name=""/>
          <p:cNvSpPr txBox="1"/>
          <p:nvPr/>
        </p:nvSpPr>
        <p:spPr>
          <a:xfrm>
            <a:off x="3281040" y="141840"/>
            <a:ext cx="26251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Men, men, men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6" name=""/>
          <p:cNvSpPr/>
          <p:nvPr/>
        </p:nvSpPr>
        <p:spPr>
          <a:xfrm>
            <a:off x="571320" y="12571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3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7" name=""/>
          <p:cNvSpPr txBox="1"/>
          <p:nvPr/>
        </p:nvSpPr>
        <p:spPr>
          <a:xfrm>
            <a:off x="828720" y="772200"/>
            <a:ext cx="63511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Der er ikke særligt mange store stjerner i universet.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8" name=""/>
          <p:cNvSpPr/>
          <p:nvPr/>
        </p:nvSpPr>
        <p:spPr>
          <a:xfrm>
            <a:off x="571320" y="160956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2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2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9" name=""/>
          <p:cNvSpPr txBox="1"/>
          <p:nvPr/>
        </p:nvSpPr>
        <p:spPr>
          <a:xfrm>
            <a:off x="828720" y="1114920"/>
            <a:ext cx="71575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Store stjerner "lever" i meget kort tid (~1 000 000 år for O)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0" name=""/>
          <p:cNvSpPr/>
          <p:nvPr/>
        </p:nvSpPr>
        <p:spPr>
          <a:xfrm>
            <a:off x="571320" y="19522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1" name=""/>
          <p:cNvSpPr txBox="1"/>
          <p:nvPr/>
        </p:nvSpPr>
        <p:spPr>
          <a:xfrm>
            <a:off x="828720" y="1467360"/>
            <a:ext cx="31431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Solen lever i ca 12 mia år.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2" name=""/>
          <p:cNvSpPr/>
          <p:nvPr/>
        </p:nvSpPr>
        <p:spPr>
          <a:xfrm>
            <a:off x="571320" y="23047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4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7"/>
                  <a:pt x="256" y="83"/>
                </a:cubicBezTo>
                <a:cubicBezTo>
                  <a:pt x="262" y="99"/>
                  <a:pt x="266" y="116"/>
                  <a:pt x="266" y="134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3" name=""/>
          <p:cNvSpPr txBox="1"/>
          <p:nvPr/>
        </p:nvSpPr>
        <p:spPr>
          <a:xfrm>
            <a:off x="828720" y="1810440"/>
            <a:ext cx="569304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 små stjerner lever lææænge (~ 100 mia år)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4" name=""/>
          <p:cNvSpPr/>
          <p:nvPr/>
        </p:nvSpPr>
        <p:spPr>
          <a:xfrm>
            <a:off x="571320" y="264780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2"/>
                </a:moveTo>
                <a:cubicBezTo>
                  <a:pt x="266" y="150"/>
                  <a:pt x="262" y="167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5" name=""/>
          <p:cNvSpPr txBox="1"/>
          <p:nvPr/>
        </p:nvSpPr>
        <p:spPr>
          <a:xfrm>
            <a:off x="828720" y="2162880"/>
            <a:ext cx="62535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Men den beboelige zone er meget tæt på stjernen.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6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57" name=""/>
          <p:cNvSpPr txBox="1"/>
          <p:nvPr/>
        </p:nvSpPr>
        <p:spPr>
          <a:xfrm>
            <a:off x="828720" y="2505600"/>
            <a:ext cx="827604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Exoplanet og stjerner kommer i bunden rotation. Ingen dag og nat.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8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33.6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60" name=""/>
          <p:cNvSpPr/>
          <p:nvPr/>
        </p:nvSpPr>
        <p:spPr>
          <a:xfrm>
            <a:off x="571320" y="91440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49"/>
                  <a:pt x="262" y="166"/>
                  <a:pt x="256" y="182"/>
                </a:cubicBezTo>
                <a:cubicBezTo>
                  <a:pt x="249" y="199"/>
                  <a:pt x="239" y="213"/>
                  <a:pt x="227" y="225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5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0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0"/>
                  <a:pt x="249" y="65"/>
                  <a:pt x="256" y="81"/>
                </a:cubicBezTo>
                <a:cubicBezTo>
                  <a:pt x="262" y="97"/>
                  <a:pt x="266" y="114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1" name=""/>
          <p:cNvSpPr txBox="1"/>
          <p:nvPr/>
        </p:nvSpPr>
        <p:spPr>
          <a:xfrm>
            <a:off x="3281040" y="141840"/>
            <a:ext cx="26251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Men, men, men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2" name=""/>
          <p:cNvSpPr/>
          <p:nvPr/>
        </p:nvSpPr>
        <p:spPr>
          <a:xfrm>
            <a:off x="571320" y="12571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2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3" name=""/>
          <p:cNvSpPr txBox="1"/>
          <p:nvPr/>
        </p:nvSpPr>
        <p:spPr>
          <a:xfrm>
            <a:off x="828720" y="772200"/>
            <a:ext cx="63511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Der er ikke særligt mange store stjerner i universet.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4" name=""/>
          <p:cNvSpPr/>
          <p:nvPr/>
        </p:nvSpPr>
        <p:spPr>
          <a:xfrm>
            <a:off x="571320" y="160956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2"/>
                </a:moveTo>
                <a:cubicBezTo>
                  <a:pt x="266" y="151"/>
                  <a:pt x="262" y="167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2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5" name=""/>
          <p:cNvSpPr txBox="1"/>
          <p:nvPr/>
        </p:nvSpPr>
        <p:spPr>
          <a:xfrm>
            <a:off x="828720" y="1114920"/>
            <a:ext cx="71575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Store stjerner "lever" i meget kort tid (~1 000 000 år for O)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6" name=""/>
          <p:cNvSpPr/>
          <p:nvPr/>
        </p:nvSpPr>
        <p:spPr>
          <a:xfrm>
            <a:off x="571320" y="19522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7" name=""/>
          <p:cNvSpPr txBox="1"/>
          <p:nvPr/>
        </p:nvSpPr>
        <p:spPr>
          <a:xfrm>
            <a:off x="828720" y="1467360"/>
            <a:ext cx="31431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Solen lever i ca 12 mia år.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8" name=""/>
          <p:cNvSpPr/>
          <p:nvPr/>
        </p:nvSpPr>
        <p:spPr>
          <a:xfrm>
            <a:off x="571320" y="23047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4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7"/>
                  <a:pt x="256" y="83"/>
                </a:cubicBezTo>
                <a:cubicBezTo>
                  <a:pt x="262" y="99"/>
                  <a:pt x="266" y="116"/>
                  <a:pt x="266" y="134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9" name=""/>
          <p:cNvSpPr txBox="1"/>
          <p:nvPr/>
        </p:nvSpPr>
        <p:spPr>
          <a:xfrm>
            <a:off x="828720" y="1810440"/>
            <a:ext cx="569304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 små stjerner lever lææænge (~ 100 mia år)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0" name=""/>
          <p:cNvSpPr/>
          <p:nvPr/>
        </p:nvSpPr>
        <p:spPr>
          <a:xfrm>
            <a:off x="571320" y="264780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2"/>
                </a:moveTo>
                <a:cubicBezTo>
                  <a:pt x="266" y="150"/>
                  <a:pt x="262" y="166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6"/>
                  <a:pt x="0" y="150"/>
                  <a:pt x="0" y="132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1" name=""/>
          <p:cNvSpPr txBox="1"/>
          <p:nvPr/>
        </p:nvSpPr>
        <p:spPr>
          <a:xfrm>
            <a:off x="828720" y="2162880"/>
            <a:ext cx="62535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Men den beboelige zone er meget tæt på stjernen.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2" name=""/>
          <p:cNvSpPr/>
          <p:nvPr/>
        </p:nvSpPr>
        <p:spPr>
          <a:xfrm>
            <a:off x="571320" y="29905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4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8"/>
                  <a:pt x="65" y="18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8"/>
                  <a:pt x="214" y="28"/>
                  <a:pt x="227" y="40"/>
                </a:cubicBezTo>
                <a:cubicBezTo>
                  <a:pt x="239" y="52"/>
                  <a:pt x="249" y="67"/>
                  <a:pt x="256" y="83"/>
                </a:cubicBezTo>
                <a:cubicBezTo>
                  <a:pt x="262" y="99"/>
                  <a:pt x="266" y="116"/>
                  <a:pt x="266" y="134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3" name=""/>
          <p:cNvSpPr txBox="1"/>
          <p:nvPr/>
        </p:nvSpPr>
        <p:spPr>
          <a:xfrm>
            <a:off x="828720" y="2505600"/>
            <a:ext cx="827604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Exoplanet og stjerner kommer i bunden rotation. Ingen dag og nat.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4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75" name=""/>
          <p:cNvSpPr txBox="1"/>
          <p:nvPr/>
        </p:nvSpPr>
        <p:spPr>
          <a:xfrm>
            <a:off x="828720" y="2848680"/>
            <a:ext cx="83109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Man vil blive svitset af stjernens stråling, hvis man er så tæt på den.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6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33.7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78" name=""/>
          <p:cNvSpPr/>
          <p:nvPr/>
        </p:nvSpPr>
        <p:spPr>
          <a:xfrm>
            <a:off x="571320" y="91404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6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9" name=""/>
          <p:cNvSpPr txBox="1"/>
          <p:nvPr/>
        </p:nvSpPr>
        <p:spPr>
          <a:xfrm>
            <a:off x="3281040" y="141840"/>
            <a:ext cx="262512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Men, men, men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0" name=""/>
          <p:cNvSpPr/>
          <p:nvPr/>
        </p:nvSpPr>
        <p:spPr>
          <a:xfrm>
            <a:off x="571320" y="12571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6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2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1" name=""/>
          <p:cNvSpPr txBox="1"/>
          <p:nvPr/>
        </p:nvSpPr>
        <p:spPr>
          <a:xfrm>
            <a:off x="828720" y="772200"/>
            <a:ext cx="63511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Der er ikke særligt mange store stjerner i universet.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2" name=""/>
          <p:cNvSpPr/>
          <p:nvPr/>
        </p:nvSpPr>
        <p:spPr>
          <a:xfrm>
            <a:off x="571320" y="160956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2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3" name=""/>
          <p:cNvSpPr txBox="1"/>
          <p:nvPr/>
        </p:nvSpPr>
        <p:spPr>
          <a:xfrm>
            <a:off x="828720" y="1114920"/>
            <a:ext cx="71575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Store stjerner "lever" i meget kort tid (~1 000 000 år for O)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4" name=""/>
          <p:cNvSpPr/>
          <p:nvPr/>
        </p:nvSpPr>
        <p:spPr>
          <a:xfrm>
            <a:off x="571320" y="19522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9"/>
                  <a:pt x="200" y="248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5" name=""/>
          <p:cNvSpPr txBox="1"/>
          <p:nvPr/>
        </p:nvSpPr>
        <p:spPr>
          <a:xfrm>
            <a:off x="828720" y="1467360"/>
            <a:ext cx="31431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Solen lever i ca 12 mia år.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6" name=""/>
          <p:cNvSpPr/>
          <p:nvPr/>
        </p:nvSpPr>
        <p:spPr>
          <a:xfrm>
            <a:off x="571320" y="23047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4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7"/>
                  <a:pt x="256" y="83"/>
                </a:cubicBezTo>
                <a:cubicBezTo>
                  <a:pt x="262" y="99"/>
                  <a:pt x="266" y="116"/>
                  <a:pt x="266" y="134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7" name=""/>
          <p:cNvSpPr txBox="1"/>
          <p:nvPr/>
        </p:nvSpPr>
        <p:spPr>
          <a:xfrm>
            <a:off x="828720" y="1810440"/>
            <a:ext cx="569304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De små stjerner lever lææænge (~ 100 mia år)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8" name=""/>
          <p:cNvSpPr/>
          <p:nvPr/>
        </p:nvSpPr>
        <p:spPr>
          <a:xfrm>
            <a:off x="571320" y="264780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50"/>
                  <a:pt x="262" y="166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6"/>
                  <a:pt x="0" y="150"/>
                  <a:pt x="0" y="132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9" name=""/>
          <p:cNvSpPr txBox="1"/>
          <p:nvPr/>
        </p:nvSpPr>
        <p:spPr>
          <a:xfrm>
            <a:off x="828720" y="2162880"/>
            <a:ext cx="62535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Men den beboelige zone er meget tæt på stjernen.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0" name=""/>
          <p:cNvSpPr/>
          <p:nvPr/>
        </p:nvSpPr>
        <p:spPr>
          <a:xfrm>
            <a:off x="571320" y="29905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4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8"/>
                  <a:pt x="65" y="18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8"/>
                  <a:pt x="214" y="28"/>
                  <a:pt x="227" y="40"/>
                </a:cubicBezTo>
                <a:cubicBezTo>
                  <a:pt x="239" y="52"/>
                  <a:pt x="249" y="67"/>
                  <a:pt x="256" y="83"/>
                </a:cubicBezTo>
                <a:cubicBezTo>
                  <a:pt x="262" y="99"/>
                  <a:pt x="266" y="116"/>
                  <a:pt x="266" y="134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1" name=""/>
          <p:cNvSpPr txBox="1"/>
          <p:nvPr/>
        </p:nvSpPr>
        <p:spPr>
          <a:xfrm>
            <a:off x="828720" y="2505600"/>
            <a:ext cx="827604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Exoplanet og stjerner kommer i bunden rotation. Ingen dag og nat.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2" name=""/>
          <p:cNvSpPr/>
          <p:nvPr/>
        </p:nvSpPr>
        <p:spPr>
          <a:xfrm>
            <a:off x="571320" y="334296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4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6" y="82"/>
                </a:cubicBezTo>
                <a:cubicBezTo>
                  <a:pt x="262" y="99"/>
                  <a:pt x="266" y="116"/>
                  <a:pt x="266" y="134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3" name=""/>
          <p:cNvSpPr txBox="1"/>
          <p:nvPr/>
        </p:nvSpPr>
        <p:spPr>
          <a:xfrm>
            <a:off x="828720" y="2848680"/>
            <a:ext cx="83109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Man vil blive svitset af stjernens stråling, hvis man er så tæt på den.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4" name=""/>
          <p:cNvSpPr txBox="1"/>
          <p:nvPr/>
        </p:nvSpPr>
        <p:spPr>
          <a:xfrm>
            <a:off x="828720" y="3201120"/>
            <a:ext cx="5997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Over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5" name=""/>
          <p:cNvSpPr txBox="1"/>
          <p:nvPr/>
        </p:nvSpPr>
        <p:spPr>
          <a:xfrm>
            <a:off x="1585080" y="3201120"/>
            <a:ext cx="741636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aden på en lille stjerne er meget mere aktiv/urolig end store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6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97" name=""/>
          <p:cNvSpPr txBox="1"/>
          <p:nvPr/>
        </p:nvSpPr>
        <p:spPr>
          <a:xfrm>
            <a:off x="828720" y="3543840"/>
            <a:ext cx="4840920" cy="36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100" spc="-1" strike="noStrike">
                <a:solidFill>
                  <a:srgbClr val="eeeeee"/>
                </a:solidFill>
                <a:latin typeface="OpenSans"/>
                <a:ea typeface="OpenSans"/>
              </a:rPr>
              <a:t>stjerner. Udsender mange "solstorme".</a:t>
            </a:r>
            <a:endParaRPr b="0" lang="en-US" sz="2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8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33.8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-3960" y="0"/>
            <a:ext cx="9513720" cy="692424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9258120" y="6619680"/>
            <a:ext cx="171720" cy="228960"/>
          </a:xfrm>
          <a:custGeom>
            <a:avLst/>
            <a:gdLst/>
            <a:ahLst/>
            <a:rect l="0" t="0" r="r" b="b"/>
            <a:pathLst>
              <a:path w="477" h="636">
                <a:moveTo>
                  <a:pt x="0" y="0"/>
                </a:moveTo>
                <a:lnTo>
                  <a:pt x="477" y="0"/>
                </a:lnTo>
                <a:lnTo>
                  <a:pt x="477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2155320" y="158760"/>
            <a:ext cx="463356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en exoplanet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9307800" y="666108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6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00" name=""/>
          <p:cNvSpPr/>
          <p:nvPr/>
        </p:nvSpPr>
        <p:spPr>
          <a:xfrm>
            <a:off x="180720" y="1266480"/>
            <a:ext cx="771840" cy="10080"/>
          </a:xfrm>
          <a:custGeom>
            <a:avLst/>
            <a:gdLst/>
            <a:ahLst/>
            <a:rect l="0" t="0" r="r" b="b"/>
            <a:pathLst>
              <a:path w="2144" h="28">
                <a:moveTo>
                  <a:pt x="0" y="0"/>
                </a:moveTo>
                <a:lnTo>
                  <a:pt x="2144" y="0"/>
                </a:lnTo>
                <a:lnTo>
                  <a:pt x="214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1" name=""/>
          <p:cNvSpPr/>
          <p:nvPr/>
        </p:nvSpPr>
        <p:spPr>
          <a:xfrm>
            <a:off x="952200" y="1266480"/>
            <a:ext cx="2162520" cy="10080"/>
          </a:xfrm>
          <a:custGeom>
            <a:avLst/>
            <a:gdLst/>
            <a:ahLst/>
            <a:rect l="0" t="0" r="r" b="b"/>
            <a:pathLst>
              <a:path w="6007" h="28">
                <a:moveTo>
                  <a:pt x="0" y="0"/>
                </a:moveTo>
                <a:lnTo>
                  <a:pt x="6007" y="0"/>
                </a:lnTo>
                <a:lnTo>
                  <a:pt x="600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2" name=""/>
          <p:cNvSpPr/>
          <p:nvPr/>
        </p:nvSpPr>
        <p:spPr>
          <a:xfrm>
            <a:off x="3114360" y="1266480"/>
            <a:ext cx="1172160" cy="10080"/>
          </a:xfrm>
          <a:custGeom>
            <a:avLst/>
            <a:gdLst/>
            <a:ahLst/>
            <a:rect l="0" t="0" r="r" b="b"/>
            <a:pathLst>
              <a:path w="3256" h="28">
                <a:moveTo>
                  <a:pt x="0" y="0"/>
                </a:moveTo>
                <a:lnTo>
                  <a:pt x="3256" y="0"/>
                </a:lnTo>
                <a:lnTo>
                  <a:pt x="325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3" name=""/>
          <p:cNvSpPr/>
          <p:nvPr/>
        </p:nvSpPr>
        <p:spPr>
          <a:xfrm>
            <a:off x="4286160" y="1266480"/>
            <a:ext cx="2210040" cy="10080"/>
          </a:xfrm>
          <a:custGeom>
            <a:avLst/>
            <a:gdLst/>
            <a:ahLst/>
            <a:rect l="0" t="0" r="r" b="b"/>
            <a:pathLst>
              <a:path w="6139" h="28">
                <a:moveTo>
                  <a:pt x="0" y="0"/>
                </a:moveTo>
                <a:lnTo>
                  <a:pt x="6139" y="0"/>
                </a:lnTo>
                <a:lnTo>
                  <a:pt x="613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4" name=""/>
          <p:cNvSpPr/>
          <p:nvPr/>
        </p:nvSpPr>
        <p:spPr>
          <a:xfrm>
            <a:off x="6495840" y="1266480"/>
            <a:ext cx="2829240" cy="10080"/>
          </a:xfrm>
          <a:custGeom>
            <a:avLst/>
            <a:gdLst/>
            <a:ahLst/>
            <a:rect l="0" t="0" r="r" b="b"/>
            <a:pathLst>
              <a:path w="7859" h="28">
                <a:moveTo>
                  <a:pt x="0" y="0"/>
                </a:moveTo>
                <a:lnTo>
                  <a:pt x="7859" y="0"/>
                </a:lnTo>
                <a:lnTo>
                  <a:pt x="785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5" name=""/>
          <p:cNvSpPr/>
          <p:nvPr/>
        </p:nvSpPr>
        <p:spPr>
          <a:xfrm>
            <a:off x="180720" y="1962000"/>
            <a:ext cx="771840" cy="9720"/>
          </a:xfrm>
          <a:custGeom>
            <a:avLst/>
            <a:gdLst/>
            <a:ahLst/>
            <a:rect l="0" t="0" r="r" b="b"/>
            <a:pathLst>
              <a:path w="2144" h="27">
                <a:moveTo>
                  <a:pt x="0" y="0"/>
                </a:moveTo>
                <a:lnTo>
                  <a:pt x="2144" y="0"/>
                </a:lnTo>
                <a:lnTo>
                  <a:pt x="214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6" name=""/>
          <p:cNvSpPr/>
          <p:nvPr/>
        </p:nvSpPr>
        <p:spPr>
          <a:xfrm>
            <a:off x="952200" y="1962000"/>
            <a:ext cx="2162520" cy="9720"/>
          </a:xfrm>
          <a:custGeom>
            <a:avLst/>
            <a:gdLst/>
            <a:ahLst/>
            <a:rect l="0" t="0" r="r" b="b"/>
            <a:pathLst>
              <a:path w="6007" h="27">
                <a:moveTo>
                  <a:pt x="0" y="0"/>
                </a:moveTo>
                <a:lnTo>
                  <a:pt x="6007" y="0"/>
                </a:lnTo>
                <a:lnTo>
                  <a:pt x="600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7" name=""/>
          <p:cNvSpPr/>
          <p:nvPr/>
        </p:nvSpPr>
        <p:spPr>
          <a:xfrm>
            <a:off x="3114360" y="1962000"/>
            <a:ext cx="1172160" cy="9720"/>
          </a:xfrm>
          <a:custGeom>
            <a:avLst/>
            <a:gdLst/>
            <a:ahLst/>
            <a:rect l="0" t="0" r="r" b="b"/>
            <a:pathLst>
              <a:path w="3256" h="27">
                <a:moveTo>
                  <a:pt x="0" y="0"/>
                </a:moveTo>
                <a:lnTo>
                  <a:pt x="3256" y="0"/>
                </a:lnTo>
                <a:lnTo>
                  <a:pt x="325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8" name=""/>
          <p:cNvSpPr/>
          <p:nvPr/>
        </p:nvSpPr>
        <p:spPr>
          <a:xfrm>
            <a:off x="4286160" y="1962000"/>
            <a:ext cx="2210040" cy="9720"/>
          </a:xfrm>
          <a:custGeom>
            <a:avLst/>
            <a:gdLst/>
            <a:ahLst/>
            <a:rect l="0" t="0" r="r" b="b"/>
            <a:pathLst>
              <a:path w="6139" h="27">
                <a:moveTo>
                  <a:pt x="0" y="0"/>
                </a:moveTo>
                <a:lnTo>
                  <a:pt x="6139" y="0"/>
                </a:lnTo>
                <a:lnTo>
                  <a:pt x="613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9" name=""/>
          <p:cNvSpPr/>
          <p:nvPr/>
        </p:nvSpPr>
        <p:spPr>
          <a:xfrm>
            <a:off x="6495840" y="1962000"/>
            <a:ext cx="2829240" cy="9720"/>
          </a:xfrm>
          <a:custGeom>
            <a:avLst/>
            <a:gdLst/>
            <a:ahLst/>
            <a:rect l="0" t="0" r="r" b="b"/>
            <a:pathLst>
              <a:path w="7859" h="27">
                <a:moveTo>
                  <a:pt x="0" y="0"/>
                </a:moveTo>
                <a:lnTo>
                  <a:pt x="7859" y="0"/>
                </a:lnTo>
                <a:lnTo>
                  <a:pt x="785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0" name=""/>
          <p:cNvSpPr/>
          <p:nvPr/>
        </p:nvSpPr>
        <p:spPr>
          <a:xfrm>
            <a:off x="180720" y="2361960"/>
            <a:ext cx="771840" cy="10080"/>
          </a:xfrm>
          <a:custGeom>
            <a:avLst/>
            <a:gdLst/>
            <a:ahLst/>
            <a:rect l="0" t="0" r="r" b="b"/>
            <a:pathLst>
              <a:path w="2144" h="28">
                <a:moveTo>
                  <a:pt x="0" y="0"/>
                </a:moveTo>
                <a:lnTo>
                  <a:pt x="2144" y="0"/>
                </a:lnTo>
                <a:lnTo>
                  <a:pt x="214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1" name=""/>
          <p:cNvSpPr/>
          <p:nvPr/>
        </p:nvSpPr>
        <p:spPr>
          <a:xfrm>
            <a:off x="952200" y="2361960"/>
            <a:ext cx="2162520" cy="10080"/>
          </a:xfrm>
          <a:custGeom>
            <a:avLst/>
            <a:gdLst/>
            <a:ahLst/>
            <a:rect l="0" t="0" r="r" b="b"/>
            <a:pathLst>
              <a:path w="6007" h="28">
                <a:moveTo>
                  <a:pt x="0" y="0"/>
                </a:moveTo>
                <a:lnTo>
                  <a:pt x="6007" y="0"/>
                </a:lnTo>
                <a:lnTo>
                  <a:pt x="600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2" name=""/>
          <p:cNvSpPr/>
          <p:nvPr/>
        </p:nvSpPr>
        <p:spPr>
          <a:xfrm>
            <a:off x="3114360" y="2361960"/>
            <a:ext cx="1172160" cy="10080"/>
          </a:xfrm>
          <a:custGeom>
            <a:avLst/>
            <a:gdLst/>
            <a:ahLst/>
            <a:rect l="0" t="0" r="r" b="b"/>
            <a:pathLst>
              <a:path w="3256" h="28">
                <a:moveTo>
                  <a:pt x="0" y="0"/>
                </a:moveTo>
                <a:lnTo>
                  <a:pt x="3256" y="0"/>
                </a:lnTo>
                <a:lnTo>
                  <a:pt x="325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3" name=""/>
          <p:cNvSpPr/>
          <p:nvPr/>
        </p:nvSpPr>
        <p:spPr>
          <a:xfrm>
            <a:off x="4286160" y="2361960"/>
            <a:ext cx="2210040" cy="10080"/>
          </a:xfrm>
          <a:custGeom>
            <a:avLst/>
            <a:gdLst/>
            <a:ahLst/>
            <a:rect l="0" t="0" r="r" b="b"/>
            <a:pathLst>
              <a:path w="6139" h="28">
                <a:moveTo>
                  <a:pt x="0" y="0"/>
                </a:moveTo>
                <a:lnTo>
                  <a:pt x="6139" y="0"/>
                </a:lnTo>
                <a:lnTo>
                  <a:pt x="613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4" name=""/>
          <p:cNvSpPr/>
          <p:nvPr/>
        </p:nvSpPr>
        <p:spPr>
          <a:xfrm>
            <a:off x="6495840" y="2361960"/>
            <a:ext cx="2829240" cy="10080"/>
          </a:xfrm>
          <a:custGeom>
            <a:avLst/>
            <a:gdLst/>
            <a:ahLst/>
            <a:rect l="0" t="0" r="r" b="b"/>
            <a:pathLst>
              <a:path w="7859" h="28">
                <a:moveTo>
                  <a:pt x="0" y="0"/>
                </a:moveTo>
                <a:lnTo>
                  <a:pt x="7859" y="0"/>
                </a:lnTo>
                <a:lnTo>
                  <a:pt x="785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5" name=""/>
          <p:cNvSpPr/>
          <p:nvPr/>
        </p:nvSpPr>
        <p:spPr>
          <a:xfrm>
            <a:off x="180720" y="2761920"/>
            <a:ext cx="771840" cy="10080"/>
          </a:xfrm>
          <a:custGeom>
            <a:avLst/>
            <a:gdLst/>
            <a:ahLst/>
            <a:rect l="0" t="0" r="r" b="b"/>
            <a:pathLst>
              <a:path w="2144" h="28">
                <a:moveTo>
                  <a:pt x="0" y="0"/>
                </a:moveTo>
                <a:lnTo>
                  <a:pt x="2144" y="0"/>
                </a:lnTo>
                <a:lnTo>
                  <a:pt x="214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6" name=""/>
          <p:cNvSpPr/>
          <p:nvPr/>
        </p:nvSpPr>
        <p:spPr>
          <a:xfrm>
            <a:off x="952200" y="2761920"/>
            <a:ext cx="2162520" cy="10080"/>
          </a:xfrm>
          <a:custGeom>
            <a:avLst/>
            <a:gdLst/>
            <a:ahLst/>
            <a:rect l="0" t="0" r="r" b="b"/>
            <a:pathLst>
              <a:path w="6007" h="28">
                <a:moveTo>
                  <a:pt x="0" y="0"/>
                </a:moveTo>
                <a:lnTo>
                  <a:pt x="6007" y="0"/>
                </a:lnTo>
                <a:lnTo>
                  <a:pt x="600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7" name=""/>
          <p:cNvSpPr/>
          <p:nvPr/>
        </p:nvSpPr>
        <p:spPr>
          <a:xfrm>
            <a:off x="3114360" y="2761920"/>
            <a:ext cx="1172160" cy="10080"/>
          </a:xfrm>
          <a:custGeom>
            <a:avLst/>
            <a:gdLst/>
            <a:ahLst/>
            <a:rect l="0" t="0" r="r" b="b"/>
            <a:pathLst>
              <a:path w="3256" h="28">
                <a:moveTo>
                  <a:pt x="0" y="0"/>
                </a:moveTo>
                <a:lnTo>
                  <a:pt x="3256" y="0"/>
                </a:lnTo>
                <a:lnTo>
                  <a:pt x="325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8" name=""/>
          <p:cNvSpPr/>
          <p:nvPr/>
        </p:nvSpPr>
        <p:spPr>
          <a:xfrm>
            <a:off x="4286160" y="2761920"/>
            <a:ext cx="2210040" cy="10080"/>
          </a:xfrm>
          <a:custGeom>
            <a:avLst/>
            <a:gdLst/>
            <a:ahLst/>
            <a:rect l="0" t="0" r="r" b="b"/>
            <a:pathLst>
              <a:path w="6139" h="28">
                <a:moveTo>
                  <a:pt x="0" y="0"/>
                </a:moveTo>
                <a:lnTo>
                  <a:pt x="6139" y="0"/>
                </a:lnTo>
                <a:lnTo>
                  <a:pt x="613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9" name=""/>
          <p:cNvSpPr/>
          <p:nvPr/>
        </p:nvSpPr>
        <p:spPr>
          <a:xfrm>
            <a:off x="6495840" y="2761920"/>
            <a:ext cx="2829240" cy="10080"/>
          </a:xfrm>
          <a:custGeom>
            <a:avLst/>
            <a:gdLst/>
            <a:ahLst/>
            <a:rect l="0" t="0" r="r" b="b"/>
            <a:pathLst>
              <a:path w="7859" h="28">
                <a:moveTo>
                  <a:pt x="0" y="0"/>
                </a:moveTo>
                <a:lnTo>
                  <a:pt x="7859" y="0"/>
                </a:lnTo>
                <a:lnTo>
                  <a:pt x="785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0" name=""/>
          <p:cNvSpPr/>
          <p:nvPr/>
        </p:nvSpPr>
        <p:spPr>
          <a:xfrm>
            <a:off x="180720" y="3162240"/>
            <a:ext cx="771840" cy="9720"/>
          </a:xfrm>
          <a:custGeom>
            <a:avLst/>
            <a:gdLst/>
            <a:ahLst/>
            <a:rect l="0" t="0" r="r" b="b"/>
            <a:pathLst>
              <a:path w="2144" h="27">
                <a:moveTo>
                  <a:pt x="0" y="0"/>
                </a:moveTo>
                <a:lnTo>
                  <a:pt x="2144" y="0"/>
                </a:lnTo>
                <a:lnTo>
                  <a:pt x="214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1" name=""/>
          <p:cNvSpPr/>
          <p:nvPr/>
        </p:nvSpPr>
        <p:spPr>
          <a:xfrm>
            <a:off x="952200" y="3162240"/>
            <a:ext cx="2162520" cy="9720"/>
          </a:xfrm>
          <a:custGeom>
            <a:avLst/>
            <a:gdLst/>
            <a:ahLst/>
            <a:rect l="0" t="0" r="r" b="b"/>
            <a:pathLst>
              <a:path w="6007" h="27">
                <a:moveTo>
                  <a:pt x="0" y="0"/>
                </a:moveTo>
                <a:lnTo>
                  <a:pt x="6007" y="0"/>
                </a:lnTo>
                <a:lnTo>
                  <a:pt x="600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2" name=""/>
          <p:cNvSpPr/>
          <p:nvPr/>
        </p:nvSpPr>
        <p:spPr>
          <a:xfrm>
            <a:off x="3114360" y="3162240"/>
            <a:ext cx="1172160" cy="9720"/>
          </a:xfrm>
          <a:custGeom>
            <a:avLst/>
            <a:gdLst/>
            <a:ahLst/>
            <a:rect l="0" t="0" r="r" b="b"/>
            <a:pathLst>
              <a:path w="3256" h="27">
                <a:moveTo>
                  <a:pt x="0" y="0"/>
                </a:moveTo>
                <a:lnTo>
                  <a:pt x="3256" y="0"/>
                </a:lnTo>
                <a:lnTo>
                  <a:pt x="325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3" name=""/>
          <p:cNvSpPr/>
          <p:nvPr/>
        </p:nvSpPr>
        <p:spPr>
          <a:xfrm>
            <a:off x="4286160" y="3162240"/>
            <a:ext cx="2210040" cy="9720"/>
          </a:xfrm>
          <a:custGeom>
            <a:avLst/>
            <a:gdLst/>
            <a:ahLst/>
            <a:rect l="0" t="0" r="r" b="b"/>
            <a:pathLst>
              <a:path w="6139" h="27">
                <a:moveTo>
                  <a:pt x="0" y="0"/>
                </a:moveTo>
                <a:lnTo>
                  <a:pt x="6139" y="0"/>
                </a:lnTo>
                <a:lnTo>
                  <a:pt x="613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4" name=""/>
          <p:cNvSpPr/>
          <p:nvPr/>
        </p:nvSpPr>
        <p:spPr>
          <a:xfrm>
            <a:off x="6495840" y="3162240"/>
            <a:ext cx="2829240" cy="9720"/>
          </a:xfrm>
          <a:custGeom>
            <a:avLst/>
            <a:gdLst/>
            <a:ahLst/>
            <a:rect l="0" t="0" r="r" b="b"/>
            <a:pathLst>
              <a:path w="7859" h="27">
                <a:moveTo>
                  <a:pt x="0" y="0"/>
                </a:moveTo>
                <a:lnTo>
                  <a:pt x="7859" y="0"/>
                </a:lnTo>
                <a:lnTo>
                  <a:pt x="785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5" name=""/>
          <p:cNvSpPr/>
          <p:nvPr/>
        </p:nvSpPr>
        <p:spPr>
          <a:xfrm>
            <a:off x="180720" y="3552480"/>
            <a:ext cx="771840" cy="10080"/>
          </a:xfrm>
          <a:custGeom>
            <a:avLst/>
            <a:gdLst/>
            <a:ahLst/>
            <a:rect l="0" t="0" r="r" b="b"/>
            <a:pathLst>
              <a:path w="2144" h="28">
                <a:moveTo>
                  <a:pt x="0" y="0"/>
                </a:moveTo>
                <a:lnTo>
                  <a:pt x="2144" y="0"/>
                </a:lnTo>
                <a:lnTo>
                  <a:pt x="214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6" name=""/>
          <p:cNvSpPr/>
          <p:nvPr/>
        </p:nvSpPr>
        <p:spPr>
          <a:xfrm>
            <a:off x="952200" y="3552480"/>
            <a:ext cx="2162520" cy="10080"/>
          </a:xfrm>
          <a:custGeom>
            <a:avLst/>
            <a:gdLst/>
            <a:ahLst/>
            <a:rect l="0" t="0" r="r" b="b"/>
            <a:pathLst>
              <a:path w="6007" h="28">
                <a:moveTo>
                  <a:pt x="0" y="0"/>
                </a:moveTo>
                <a:lnTo>
                  <a:pt x="6007" y="0"/>
                </a:lnTo>
                <a:lnTo>
                  <a:pt x="600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7" name=""/>
          <p:cNvSpPr/>
          <p:nvPr/>
        </p:nvSpPr>
        <p:spPr>
          <a:xfrm>
            <a:off x="3114360" y="3552480"/>
            <a:ext cx="1172160" cy="10080"/>
          </a:xfrm>
          <a:custGeom>
            <a:avLst/>
            <a:gdLst/>
            <a:ahLst/>
            <a:rect l="0" t="0" r="r" b="b"/>
            <a:pathLst>
              <a:path w="3256" h="28">
                <a:moveTo>
                  <a:pt x="0" y="0"/>
                </a:moveTo>
                <a:lnTo>
                  <a:pt x="3256" y="0"/>
                </a:lnTo>
                <a:lnTo>
                  <a:pt x="325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8" name=""/>
          <p:cNvSpPr/>
          <p:nvPr/>
        </p:nvSpPr>
        <p:spPr>
          <a:xfrm>
            <a:off x="4286160" y="3552480"/>
            <a:ext cx="2210040" cy="10080"/>
          </a:xfrm>
          <a:custGeom>
            <a:avLst/>
            <a:gdLst/>
            <a:ahLst/>
            <a:rect l="0" t="0" r="r" b="b"/>
            <a:pathLst>
              <a:path w="6139" h="28">
                <a:moveTo>
                  <a:pt x="0" y="0"/>
                </a:moveTo>
                <a:lnTo>
                  <a:pt x="6139" y="0"/>
                </a:lnTo>
                <a:lnTo>
                  <a:pt x="613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9" name=""/>
          <p:cNvSpPr/>
          <p:nvPr/>
        </p:nvSpPr>
        <p:spPr>
          <a:xfrm>
            <a:off x="6495840" y="3552480"/>
            <a:ext cx="2829240" cy="10080"/>
          </a:xfrm>
          <a:custGeom>
            <a:avLst/>
            <a:gdLst/>
            <a:ahLst/>
            <a:rect l="0" t="0" r="r" b="b"/>
            <a:pathLst>
              <a:path w="7859" h="28">
                <a:moveTo>
                  <a:pt x="0" y="0"/>
                </a:moveTo>
                <a:lnTo>
                  <a:pt x="7859" y="0"/>
                </a:lnTo>
                <a:lnTo>
                  <a:pt x="785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0" name=""/>
          <p:cNvSpPr/>
          <p:nvPr/>
        </p:nvSpPr>
        <p:spPr>
          <a:xfrm>
            <a:off x="180720" y="3952800"/>
            <a:ext cx="771840" cy="9720"/>
          </a:xfrm>
          <a:custGeom>
            <a:avLst/>
            <a:gdLst/>
            <a:ahLst/>
            <a:rect l="0" t="0" r="r" b="b"/>
            <a:pathLst>
              <a:path w="2144" h="27">
                <a:moveTo>
                  <a:pt x="0" y="0"/>
                </a:moveTo>
                <a:lnTo>
                  <a:pt x="2144" y="0"/>
                </a:lnTo>
                <a:lnTo>
                  <a:pt x="214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1" name=""/>
          <p:cNvSpPr/>
          <p:nvPr/>
        </p:nvSpPr>
        <p:spPr>
          <a:xfrm>
            <a:off x="952200" y="3952800"/>
            <a:ext cx="2162520" cy="9720"/>
          </a:xfrm>
          <a:custGeom>
            <a:avLst/>
            <a:gdLst/>
            <a:ahLst/>
            <a:rect l="0" t="0" r="r" b="b"/>
            <a:pathLst>
              <a:path w="6007" h="27">
                <a:moveTo>
                  <a:pt x="0" y="0"/>
                </a:moveTo>
                <a:lnTo>
                  <a:pt x="6007" y="0"/>
                </a:lnTo>
                <a:lnTo>
                  <a:pt x="600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2" name=""/>
          <p:cNvSpPr/>
          <p:nvPr/>
        </p:nvSpPr>
        <p:spPr>
          <a:xfrm>
            <a:off x="3114360" y="3952800"/>
            <a:ext cx="1172160" cy="9720"/>
          </a:xfrm>
          <a:custGeom>
            <a:avLst/>
            <a:gdLst/>
            <a:ahLst/>
            <a:rect l="0" t="0" r="r" b="b"/>
            <a:pathLst>
              <a:path w="3256" h="27">
                <a:moveTo>
                  <a:pt x="0" y="0"/>
                </a:moveTo>
                <a:lnTo>
                  <a:pt x="3256" y="0"/>
                </a:lnTo>
                <a:lnTo>
                  <a:pt x="325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3" name=""/>
          <p:cNvSpPr/>
          <p:nvPr/>
        </p:nvSpPr>
        <p:spPr>
          <a:xfrm>
            <a:off x="4286160" y="3952800"/>
            <a:ext cx="2210040" cy="9720"/>
          </a:xfrm>
          <a:custGeom>
            <a:avLst/>
            <a:gdLst/>
            <a:ahLst/>
            <a:rect l="0" t="0" r="r" b="b"/>
            <a:pathLst>
              <a:path w="6139" h="27">
                <a:moveTo>
                  <a:pt x="0" y="0"/>
                </a:moveTo>
                <a:lnTo>
                  <a:pt x="6139" y="0"/>
                </a:lnTo>
                <a:lnTo>
                  <a:pt x="613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4" name=""/>
          <p:cNvSpPr/>
          <p:nvPr/>
        </p:nvSpPr>
        <p:spPr>
          <a:xfrm>
            <a:off x="6495840" y="3952800"/>
            <a:ext cx="2829240" cy="9720"/>
          </a:xfrm>
          <a:custGeom>
            <a:avLst/>
            <a:gdLst/>
            <a:ahLst/>
            <a:rect l="0" t="0" r="r" b="b"/>
            <a:pathLst>
              <a:path w="7859" h="27">
                <a:moveTo>
                  <a:pt x="0" y="0"/>
                </a:moveTo>
                <a:lnTo>
                  <a:pt x="7859" y="0"/>
                </a:lnTo>
                <a:lnTo>
                  <a:pt x="785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5" name=""/>
          <p:cNvSpPr/>
          <p:nvPr/>
        </p:nvSpPr>
        <p:spPr>
          <a:xfrm>
            <a:off x="180720" y="4352760"/>
            <a:ext cx="771840" cy="9720"/>
          </a:xfrm>
          <a:custGeom>
            <a:avLst/>
            <a:gdLst/>
            <a:ahLst/>
            <a:rect l="0" t="0" r="r" b="b"/>
            <a:pathLst>
              <a:path w="2144" h="27">
                <a:moveTo>
                  <a:pt x="0" y="0"/>
                </a:moveTo>
                <a:lnTo>
                  <a:pt x="2144" y="0"/>
                </a:lnTo>
                <a:lnTo>
                  <a:pt x="214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6" name=""/>
          <p:cNvSpPr/>
          <p:nvPr/>
        </p:nvSpPr>
        <p:spPr>
          <a:xfrm>
            <a:off x="952200" y="4352760"/>
            <a:ext cx="2162520" cy="9720"/>
          </a:xfrm>
          <a:custGeom>
            <a:avLst/>
            <a:gdLst/>
            <a:ahLst/>
            <a:rect l="0" t="0" r="r" b="b"/>
            <a:pathLst>
              <a:path w="6007" h="27">
                <a:moveTo>
                  <a:pt x="0" y="0"/>
                </a:moveTo>
                <a:lnTo>
                  <a:pt x="6007" y="0"/>
                </a:lnTo>
                <a:lnTo>
                  <a:pt x="600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7" name=""/>
          <p:cNvSpPr/>
          <p:nvPr/>
        </p:nvSpPr>
        <p:spPr>
          <a:xfrm>
            <a:off x="3114360" y="4352760"/>
            <a:ext cx="1172160" cy="9720"/>
          </a:xfrm>
          <a:custGeom>
            <a:avLst/>
            <a:gdLst/>
            <a:ahLst/>
            <a:rect l="0" t="0" r="r" b="b"/>
            <a:pathLst>
              <a:path w="3256" h="27">
                <a:moveTo>
                  <a:pt x="0" y="0"/>
                </a:moveTo>
                <a:lnTo>
                  <a:pt x="3256" y="0"/>
                </a:lnTo>
                <a:lnTo>
                  <a:pt x="325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8" name=""/>
          <p:cNvSpPr/>
          <p:nvPr/>
        </p:nvSpPr>
        <p:spPr>
          <a:xfrm>
            <a:off x="4286160" y="4352760"/>
            <a:ext cx="2210040" cy="9720"/>
          </a:xfrm>
          <a:custGeom>
            <a:avLst/>
            <a:gdLst/>
            <a:ahLst/>
            <a:rect l="0" t="0" r="r" b="b"/>
            <a:pathLst>
              <a:path w="6139" h="27">
                <a:moveTo>
                  <a:pt x="0" y="0"/>
                </a:moveTo>
                <a:lnTo>
                  <a:pt x="6139" y="0"/>
                </a:lnTo>
                <a:lnTo>
                  <a:pt x="613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9" name=""/>
          <p:cNvSpPr/>
          <p:nvPr/>
        </p:nvSpPr>
        <p:spPr>
          <a:xfrm>
            <a:off x="6495840" y="4352760"/>
            <a:ext cx="2829240" cy="9720"/>
          </a:xfrm>
          <a:custGeom>
            <a:avLst/>
            <a:gdLst/>
            <a:ahLst/>
            <a:rect l="0" t="0" r="r" b="b"/>
            <a:pathLst>
              <a:path w="7859" h="27">
                <a:moveTo>
                  <a:pt x="0" y="0"/>
                </a:moveTo>
                <a:lnTo>
                  <a:pt x="7859" y="0"/>
                </a:lnTo>
                <a:lnTo>
                  <a:pt x="785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0" name=""/>
          <p:cNvSpPr/>
          <p:nvPr/>
        </p:nvSpPr>
        <p:spPr>
          <a:xfrm>
            <a:off x="180720" y="4752720"/>
            <a:ext cx="771840" cy="10080"/>
          </a:xfrm>
          <a:custGeom>
            <a:avLst/>
            <a:gdLst/>
            <a:ahLst/>
            <a:rect l="0" t="0" r="r" b="b"/>
            <a:pathLst>
              <a:path w="2144" h="28">
                <a:moveTo>
                  <a:pt x="0" y="0"/>
                </a:moveTo>
                <a:lnTo>
                  <a:pt x="2144" y="0"/>
                </a:lnTo>
                <a:lnTo>
                  <a:pt x="214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1" name=""/>
          <p:cNvSpPr/>
          <p:nvPr/>
        </p:nvSpPr>
        <p:spPr>
          <a:xfrm>
            <a:off x="952200" y="4752720"/>
            <a:ext cx="2162520" cy="10080"/>
          </a:xfrm>
          <a:custGeom>
            <a:avLst/>
            <a:gdLst/>
            <a:ahLst/>
            <a:rect l="0" t="0" r="r" b="b"/>
            <a:pathLst>
              <a:path w="6007" h="28">
                <a:moveTo>
                  <a:pt x="0" y="0"/>
                </a:moveTo>
                <a:lnTo>
                  <a:pt x="6007" y="0"/>
                </a:lnTo>
                <a:lnTo>
                  <a:pt x="600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2" name=""/>
          <p:cNvSpPr/>
          <p:nvPr/>
        </p:nvSpPr>
        <p:spPr>
          <a:xfrm>
            <a:off x="3114360" y="4752720"/>
            <a:ext cx="1172160" cy="10080"/>
          </a:xfrm>
          <a:custGeom>
            <a:avLst/>
            <a:gdLst/>
            <a:ahLst/>
            <a:rect l="0" t="0" r="r" b="b"/>
            <a:pathLst>
              <a:path w="3256" h="28">
                <a:moveTo>
                  <a:pt x="0" y="0"/>
                </a:moveTo>
                <a:lnTo>
                  <a:pt x="3256" y="0"/>
                </a:lnTo>
                <a:lnTo>
                  <a:pt x="325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3" name=""/>
          <p:cNvSpPr/>
          <p:nvPr/>
        </p:nvSpPr>
        <p:spPr>
          <a:xfrm>
            <a:off x="4286160" y="4752720"/>
            <a:ext cx="2210040" cy="10080"/>
          </a:xfrm>
          <a:custGeom>
            <a:avLst/>
            <a:gdLst/>
            <a:ahLst/>
            <a:rect l="0" t="0" r="r" b="b"/>
            <a:pathLst>
              <a:path w="6139" h="28">
                <a:moveTo>
                  <a:pt x="0" y="0"/>
                </a:moveTo>
                <a:lnTo>
                  <a:pt x="6139" y="0"/>
                </a:lnTo>
                <a:lnTo>
                  <a:pt x="613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4" name=""/>
          <p:cNvSpPr/>
          <p:nvPr/>
        </p:nvSpPr>
        <p:spPr>
          <a:xfrm>
            <a:off x="6495840" y="4752720"/>
            <a:ext cx="2829240" cy="10080"/>
          </a:xfrm>
          <a:custGeom>
            <a:avLst/>
            <a:gdLst/>
            <a:ahLst/>
            <a:rect l="0" t="0" r="r" b="b"/>
            <a:pathLst>
              <a:path w="7859" h="28">
                <a:moveTo>
                  <a:pt x="0" y="0"/>
                </a:moveTo>
                <a:lnTo>
                  <a:pt x="7859" y="0"/>
                </a:lnTo>
                <a:lnTo>
                  <a:pt x="7859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5" name=""/>
          <p:cNvSpPr txBox="1"/>
          <p:nvPr/>
        </p:nvSpPr>
        <p:spPr>
          <a:xfrm>
            <a:off x="3301920" y="141840"/>
            <a:ext cx="267840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Spektralklasser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6" name=""/>
          <p:cNvSpPr txBox="1"/>
          <p:nvPr/>
        </p:nvSpPr>
        <p:spPr>
          <a:xfrm>
            <a:off x="3394800" y="774720"/>
            <a:ext cx="27133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Hvad er det nu for noget?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7" name=""/>
          <p:cNvSpPr txBox="1"/>
          <p:nvPr/>
        </p:nvSpPr>
        <p:spPr>
          <a:xfrm>
            <a:off x="295200" y="1502280"/>
            <a:ext cx="496080" cy="26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Type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8" name=""/>
          <p:cNvSpPr txBox="1"/>
          <p:nvPr/>
        </p:nvSpPr>
        <p:spPr>
          <a:xfrm>
            <a:off x="1065960" y="1350000"/>
            <a:ext cx="1288440" cy="26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Masse (1 for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9" name=""/>
          <p:cNvSpPr txBox="1"/>
          <p:nvPr/>
        </p:nvSpPr>
        <p:spPr>
          <a:xfrm>
            <a:off x="1065960" y="1645200"/>
            <a:ext cx="649800" cy="26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Solen)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0" name=""/>
          <p:cNvSpPr txBox="1"/>
          <p:nvPr/>
        </p:nvSpPr>
        <p:spPr>
          <a:xfrm>
            <a:off x="3225960" y="1350000"/>
            <a:ext cx="588960" cy="26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Temp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1" name=""/>
          <p:cNvSpPr txBox="1"/>
          <p:nvPr/>
        </p:nvSpPr>
        <p:spPr>
          <a:xfrm>
            <a:off x="3225960" y="1645200"/>
            <a:ext cx="266040" cy="26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[K]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2" name=""/>
          <p:cNvSpPr txBox="1"/>
          <p:nvPr/>
        </p:nvSpPr>
        <p:spPr>
          <a:xfrm>
            <a:off x="4401360" y="1350000"/>
            <a:ext cx="1300680" cy="26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Radius (1 for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3" name=""/>
          <p:cNvSpPr txBox="1"/>
          <p:nvPr/>
        </p:nvSpPr>
        <p:spPr>
          <a:xfrm>
            <a:off x="4401360" y="1645200"/>
            <a:ext cx="649800" cy="26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Solen)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4" name=""/>
          <p:cNvSpPr txBox="1"/>
          <p:nvPr/>
        </p:nvSpPr>
        <p:spPr>
          <a:xfrm>
            <a:off x="6612840" y="1350000"/>
            <a:ext cx="1814400" cy="26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Luminositet (1 for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5" name=""/>
          <p:cNvSpPr txBox="1"/>
          <p:nvPr/>
        </p:nvSpPr>
        <p:spPr>
          <a:xfrm>
            <a:off x="6612840" y="1645200"/>
            <a:ext cx="649800" cy="26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Solen)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6" name=""/>
          <p:cNvSpPr txBox="1"/>
          <p:nvPr/>
        </p:nvSpPr>
        <p:spPr>
          <a:xfrm>
            <a:off x="295200" y="201312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7" name=""/>
          <p:cNvSpPr txBox="1"/>
          <p:nvPr/>
        </p:nvSpPr>
        <p:spPr>
          <a:xfrm>
            <a:off x="1065960" y="2013120"/>
            <a:ext cx="2628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60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8" name=""/>
          <p:cNvSpPr txBox="1"/>
          <p:nvPr/>
        </p:nvSpPr>
        <p:spPr>
          <a:xfrm>
            <a:off x="3225960" y="2013120"/>
            <a:ext cx="7153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50 000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9" name=""/>
          <p:cNvSpPr txBox="1"/>
          <p:nvPr/>
        </p:nvSpPr>
        <p:spPr>
          <a:xfrm>
            <a:off x="4401360" y="2013120"/>
            <a:ext cx="2628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0" name=""/>
          <p:cNvSpPr txBox="1"/>
          <p:nvPr/>
        </p:nvSpPr>
        <p:spPr>
          <a:xfrm>
            <a:off x="6612840" y="2013120"/>
            <a:ext cx="103716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1 400 000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1" name=""/>
          <p:cNvSpPr txBox="1"/>
          <p:nvPr/>
        </p:nvSpPr>
        <p:spPr>
          <a:xfrm>
            <a:off x="295200" y="241308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2" name=""/>
          <p:cNvSpPr txBox="1"/>
          <p:nvPr/>
        </p:nvSpPr>
        <p:spPr>
          <a:xfrm>
            <a:off x="1065960" y="2413080"/>
            <a:ext cx="2628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3" name=""/>
          <p:cNvSpPr txBox="1"/>
          <p:nvPr/>
        </p:nvSpPr>
        <p:spPr>
          <a:xfrm>
            <a:off x="3225960" y="2413080"/>
            <a:ext cx="7153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28 000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4" name=""/>
          <p:cNvSpPr txBox="1"/>
          <p:nvPr/>
        </p:nvSpPr>
        <p:spPr>
          <a:xfrm>
            <a:off x="4401360" y="241308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5" name=""/>
          <p:cNvSpPr txBox="1"/>
          <p:nvPr/>
        </p:nvSpPr>
        <p:spPr>
          <a:xfrm>
            <a:off x="6612840" y="2413080"/>
            <a:ext cx="7153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20 000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6" name=""/>
          <p:cNvSpPr txBox="1"/>
          <p:nvPr/>
        </p:nvSpPr>
        <p:spPr>
          <a:xfrm>
            <a:off x="295200" y="281304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7" name=""/>
          <p:cNvSpPr txBox="1"/>
          <p:nvPr/>
        </p:nvSpPr>
        <p:spPr>
          <a:xfrm>
            <a:off x="1065960" y="281304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3.2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8" name=""/>
          <p:cNvSpPr txBox="1"/>
          <p:nvPr/>
        </p:nvSpPr>
        <p:spPr>
          <a:xfrm>
            <a:off x="3225960" y="2813040"/>
            <a:ext cx="7153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10 000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9" name=""/>
          <p:cNvSpPr txBox="1"/>
          <p:nvPr/>
        </p:nvSpPr>
        <p:spPr>
          <a:xfrm>
            <a:off x="4401360" y="281304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2.5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0" name=""/>
          <p:cNvSpPr txBox="1"/>
          <p:nvPr/>
        </p:nvSpPr>
        <p:spPr>
          <a:xfrm>
            <a:off x="6612840" y="2813040"/>
            <a:ext cx="2628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80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1" name=""/>
          <p:cNvSpPr txBox="1"/>
          <p:nvPr/>
        </p:nvSpPr>
        <p:spPr>
          <a:xfrm>
            <a:off x="295200" y="320364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F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2" name=""/>
          <p:cNvSpPr txBox="1"/>
          <p:nvPr/>
        </p:nvSpPr>
        <p:spPr>
          <a:xfrm>
            <a:off x="1065960" y="320364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1.7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3" name=""/>
          <p:cNvSpPr txBox="1"/>
          <p:nvPr/>
        </p:nvSpPr>
        <p:spPr>
          <a:xfrm>
            <a:off x="3225960" y="3203640"/>
            <a:ext cx="5842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7 400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4" name=""/>
          <p:cNvSpPr txBox="1"/>
          <p:nvPr/>
        </p:nvSpPr>
        <p:spPr>
          <a:xfrm>
            <a:off x="4401360" y="320364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1.3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5" name=""/>
          <p:cNvSpPr txBox="1"/>
          <p:nvPr/>
        </p:nvSpPr>
        <p:spPr>
          <a:xfrm>
            <a:off x="6612840" y="320364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6" name=""/>
          <p:cNvSpPr txBox="1"/>
          <p:nvPr/>
        </p:nvSpPr>
        <p:spPr>
          <a:xfrm>
            <a:off x="295200" y="360360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G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7" name=""/>
          <p:cNvSpPr txBox="1"/>
          <p:nvPr/>
        </p:nvSpPr>
        <p:spPr>
          <a:xfrm>
            <a:off x="1065960" y="360360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1.1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8" name=""/>
          <p:cNvSpPr txBox="1"/>
          <p:nvPr/>
        </p:nvSpPr>
        <p:spPr>
          <a:xfrm>
            <a:off x="3225960" y="3603600"/>
            <a:ext cx="5842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6 000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9" name=""/>
          <p:cNvSpPr txBox="1"/>
          <p:nvPr/>
        </p:nvSpPr>
        <p:spPr>
          <a:xfrm>
            <a:off x="4401360" y="360360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1.1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0" name=""/>
          <p:cNvSpPr txBox="1"/>
          <p:nvPr/>
        </p:nvSpPr>
        <p:spPr>
          <a:xfrm>
            <a:off x="6612840" y="360360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1.2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1" name=""/>
          <p:cNvSpPr txBox="1"/>
          <p:nvPr/>
        </p:nvSpPr>
        <p:spPr>
          <a:xfrm>
            <a:off x="295200" y="400392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K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2" name=""/>
          <p:cNvSpPr txBox="1"/>
          <p:nvPr/>
        </p:nvSpPr>
        <p:spPr>
          <a:xfrm>
            <a:off x="1065960" y="400392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3" name=""/>
          <p:cNvSpPr txBox="1"/>
          <p:nvPr/>
        </p:nvSpPr>
        <p:spPr>
          <a:xfrm>
            <a:off x="3225960" y="4003920"/>
            <a:ext cx="5842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4 900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4" name=""/>
          <p:cNvSpPr txBox="1"/>
          <p:nvPr/>
        </p:nvSpPr>
        <p:spPr>
          <a:xfrm>
            <a:off x="4401360" y="400392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0.9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5" name=""/>
          <p:cNvSpPr txBox="1"/>
          <p:nvPr/>
        </p:nvSpPr>
        <p:spPr>
          <a:xfrm>
            <a:off x="6612840" y="400392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6" name=""/>
          <p:cNvSpPr txBox="1"/>
          <p:nvPr/>
        </p:nvSpPr>
        <p:spPr>
          <a:xfrm>
            <a:off x="295200" y="4403880"/>
            <a:ext cx="228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M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7" name=""/>
          <p:cNvSpPr txBox="1"/>
          <p:nvPr/>
        </p:nvSpPr>
        <p:spPr>
          <a:xfrm>
            <a:off x="1065960" y="440388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8" name=""/>
          <p:cNvSpPr txBox="1"/>
          <p:nvPr/>
        </p:nvSpPr>
        <p:spPr>
          <a:xfrm>
            <a:off x="3225960" y="4403880"/>
            <a:ext cx="5842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3 000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9" name=""/>
          <p:cNvSpPr txBox="1"/>
          <p:nvPr/>
        </p:nvSpPr>
        <p:spPr>
          <a:xfrm>
            <a:off x="4401360" y="4403880"/>
            <a:ext cx="322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0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91" name=""/>
          <p:cNvSpPr txBox="1"/>
          <p:nvPr/>
        </p:nvSpPr>
        <p:spPr>
          <a:xfrm>
            <a:off x="6612840" y="4403880"/>
            <a:ext cx="45324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0.04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2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34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194" name="" descr=""/>
          <p:cNvPicPr/>
          <p:nvPr/>
        </p:nvPicPr>
        <p:blipFill>
          <a:blip r:embed="rId1"/>
          <a:stretch/>
        </p:blipFill>
        <p:spPr>
          <a:xfrm>
            <a:off x="1419120" y="971640"/>
            <a:ext cx="6667200" cy="2276280"/>
          </a:xfrm>
          <a:prstGeom prst="rect">
            <a:avLst/>
          </a:prstGeom>
          <a:ln w="0">
            <a:noFill/>
          </a:ln>
        </p:spPr>
      </p:pic>
      <p:sp>
        <p:nvSpPr>
          <p:cNvPr id="1195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96" name=""/>
          <p:cNvSpPr txBox="1"/>
          <p:nvPr/>
        </p:nvSpPr>
        <p:spPr>
          <a:xfrm>
            <a:off x="2341440" y="141840"/>
            <a:ext cx="445680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Oh Be A Fine Girl Kiss Me!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7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35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199" name="" descr=""/>
          <p:cNvPicPr/>
          <p:nvPr/>
        </p:nvPicPr>
        <p:blipFill>
          <a:blip r:embed="rId1"/>
          <a:stretch/>
        </p:blipFill>
        <p:spPr>
          <a:xfrm>
            <a:off x="1419120" y="971640"/>
            <a:ext cx="6667200" cy="2276280"/>
          </a:xfrm>
          <a:prstGeom prst="rect">
            <a:avLst/>
          </a:prstGeom>
          <a:ln w="0">
            <a:noFill/>
          </a:ln>
        </p:spPr>
      </p:pic>
      <p:pic>
        <p:nvPicPr>
          <p:cNvPr id="1200" name="" descr=""/>
          <p:cNvPicPr/>
          <p:nvPr/>
        </p:nvPicPr>
        <p:blipFill>
          <a:blip r:embed="rId2"/>
          <a:stretch/>
        </p:blipFill>
        <p:spPr>
          <a:xfrm>
            <a:off x="1478160" y="3706200"/>
            <a:ext cx="6549840" cy="1520640"/>
          </a:xfrm>
          <a:prstGeom prst="rect">
            <a:avLst/>
          </a:prstGeom>
          <a:ln w="0">
            <a:noFill/>
          </a:ln>
        </p:spPr>
      </p:pic>
      <p:sp>
        <p:nvSpPr>
          <p:cNvPr id="1201" name=""/>
          <p:cNvSpPr/>
          <p:nvPr/>
        </p:nvSpPr>
        <p:spPr>
          <a:xfrm>
            <a:off x="1478160" y="3706200"/>
            <a:ext cx="6550560" cy="1521360"/>
          </a:xfrm>
          <a:custGeom>
            <a:avLst/>
            <a:gdLst/>
            <a:ahLst/>
            <a:rect l="0" t="0" r="r" b="b"/>
            <a:pathLst>
              <a:path w="18196" h="4226">
                <a:moveTo>
                  <a:pt x="0" y="0"/>
                </a:moveTo>
                <a:lnTo>
                  <a:pt x="18196" y="0"/>
                </a:lnTo>
                <a:lnTo>
                  <a:pt x="18196" y="4226"/>
                </a:lnTo>
                <a:lnTo>
                  <a:pt x="0" y="42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02" name=""/>
          <p:cNvSpPr/>
          <p:nvPr/>
        </p:nvSpPr>
        <p:spPr>
          <a:xfrm>
            <a:off x="1504800" y="3733560"/>
            <a:ext cx="6496560" cy="1467360"/>
          </a:xfrm>
          <a:custGeom>
            <a:avLst/>
            <a:gdLst/>
            <a:ahLst/>
            <a:rect l="0" t="0" r="r" b="b"/>
            <a:pathLst>
              <a:path w="18046" h="4076">
                <a:moveTo>
                  <a:pt x="0" y="0"/>
                </a:moveTo>
                <a:lnTo>
                  <a:pt x="18046" y="0"/>
                </a:lnTo>
                <a:lnTo>
                  <a:pt x="18046" y="4076"/>
                </a:lnTo>
                <a:lnTo>
                  <a:pt x="0" y="40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3" name=""/>
          <p:cNvSpPr txBox="1"/>
          <p:nvPr/>
        </p:nvSpPr>
        <p:spPr>
          <a:xfrm>
            <a:off x="2341440" y="141840"/>
            <a:ext cx="445680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300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Oh Be A Fine Girl Kiss Me!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4" name=""/>
          <p:cNvSpPr txBox="1"/>
          <p:nvPr/>
        </p:nvSpPr>
        <p:spPr>
          <a:xfrm>
            <a:off x="1808640" y="3955320"/>
            <a:ext cx="58924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Hvordan skelner man så stjernerne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5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06" name=""/>
          <p:cNvSpPr txBox="1"/>
          <p:nvPr/>
        </p:nvSpPr>
        <p:spPr>
          <a:xfrm>
            <a:off x="3579840" y="4450320"/>
            <a:ext cx="23461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fra hinanden?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7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35.1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09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0" name=""/>
          <p:cNvSpPr txBox="1"/>
          <p:nvPr/>
        </p:nvSpPr>
        <p:spPr>
          <a:xfrm>
            <a:off x="1581120" y="158760"/>
            <a:ext cx="579636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Spektralanalyse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1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36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13" name="" descr=""/>
          <p:cNvPicPr/>
          <p:nvPr/>
        </p:nvPicPr>
        <p:blipFill>
          <a:blip r:embed="rId1"/>
          <a:stretch/>
        </p:blipFill>
        <p:spPr>
          <a:xfrm>
            <a:off x="295200" y="1905120"/>
            <a:ext cx="4343040" cy="2914200"/>
          </a:xfrm>
          <a:prstGeom prst="rect">
            <a:avLst/>
          </a:prstGeom>
          <a:ln w="0">
            <a:noFill/>
          </a:ln>
        </p:spPr>
      </p:pic>
      <p:sp>
        <p:nvSpPr>
          <p:cNvPr id="1214" name=""/>
          <p:cNvSpPr txBox="1"/>
          <p:nvPr/>
        </p:nvSpPr>
        <p:spPr>
          <a:xfrm>
            <a:off x="1675440" y="1202400"/>
            <a:ext cx="15811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Emission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215" name="" descr=""/>
          <p:cNvPicPr/>
          <p:nvPr/>
        </p:nvPicPr>
        <p:blipFill>
          <a:blip r:embed="rId2"/>
          <a:stretch/>
        </p:blipFill>
        <p:spPr>
          <a:xfrm>
            <a:off x="4867200" y="1905120"/>
            <a:ext cx="4343040" cy="2971440"/>
          </a:xfrm>
          <a:prstGeom prst="rect">
            <a:avLst/>
          </a:prstGeom>
          <a:ln w="0">
            <a:noFill/>
          </a:ln>
        </p:spPr>
      </p:pic>
      <p:sp>
        <p:nvSpPr>
          <p:cNvPr id="1216" name=""/>
          <p:cNvSpPr txBox="1"/>
          <p:nvPr/>
        </p:nvSpPr>
        <p:spPr>
          <a:xfrm>
            <a:off x="6054480" y="1202400"/>
            <a:ext cx="19666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Absorption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7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8" name=""/>
          <p:cNvSpPr txBox="1"/>
          <p:nvPr/>
        </p:nvSpPr>
        <p:spPr>
          <a:xfrm>
            <a:off x="2204280" y="147240"/>
            <a:ext cx="46274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Simpel atomfysik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9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37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21" name="" descr=""/>
          <p:cNvPicPr/>
          <p:nvPr/>
        </p:nvPicPr>
        <p:blipFill>
          <a:blip r:embed="rId1"/>
          <a:stretch/>
        </p:blipFill>
        <p:spPr>
          <a:xfrm>
            <a:off x="1895400" y="1219320"/>
            <a:ext cx="5714640" cy="2619000"/>
          </a:xfrm>
          <a:prstGeom prst="rect">
            <a:avLst/>
          </a:prstGeom>
          <a:ln w="0">
            <a:noFill/>
          </a:ln>
        </p:spPr>
      </p:pic>
      <p:sp>
        <p:nvSpPr>
          <p:cNvPr id="1222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23" name=""/>
          <p:cNvSpPr txBox="1"/>
          <p:nvPr/>
        </p:nvSpPr>
        <p:spPr>
          <a:xfrm>
            <a:off x="3615120" y="147240"/>
            <a:ext cx="205956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Spektra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4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38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"/>
          <p:cNvSpPr/>
          <p:nvPr/>
        </p:nvSpPr>
        <p:spPr>
          <a:xfrm>
            <a:off x="0" y="-360"/>
            <a:ext cx="9506160" cy="6934680"/>
          </a:xfrm>
          <a:custGeom>
            <a:avLst/>
            <a:gdLst/>
            <a:ahLst/>
            <a:rect l="0" t="0" r="r" b="b"/>
            <a:pathLst>
              <a:path w="26406" h="19263">
                <a:moveTo>
                  <a:pt x="0" y="0"/>
                </a:moveTo>
                <a:lnTo>
                  <a:pt x="26406" y="0"/>
                </a:lnTo>
                <a:lnTo>
                  <a:pt x="26406" y="19263"/>
                </a:lnTo>
                <a:lnTo>
                  <a:pt x="0" y="19263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26" name=""/>
          <p:cNvSpPr txBox="1"/>
          <p:nvPr/>
        </p:nvSpPr>
        <p:spPr>
          <a:xfrm>
            <a:off x="2939760" y="147240"/>
            <a:ext cx="323460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Fingeraftryk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"/>
          <p:cNvSpPr/>
          <p:nvPr/>
        </p:nvSpPr>
        <p:spPr>
          <a:xfrm>
            <a:off x="0" y="-360"/>
            <a:ext cx="9506160" cy="6915600"/>
          </a:xfrm>
          <a:custGeom>
            <a:avLst/>
            <a:gdLst/>
            <a:ahLst/>
            <a:rect l="0" t="0" r="r" b="b"/>
            <a:pathLst>
              <a:path w="26406" h="19210">
                <a:moveTo>
                  <a:pt x="0" y="0"/>
                </a:moveTo>
                <a:lnTo>
                  <a:pt x="26406" y="0"/>
                </a:lnTo>
                <a:lnTo>
                  <a:pt x="26406" y="19210"/>
                </a:lnTo>
                <a:lnTo>
                  <a:pt x="0" y="19210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28" name="" descr=""/>
          <p:cNvPicPr/>
          <p:nvPr/>
        </p:nvPicPr>
        <p:blipFill>
          <a:blip r:embed="rId1"/>
          <a:stretch/>
        </p:blipFill>
        <p:spPr>
          <a:xfrm>
            <a:off x="942840" y="380880"/>
            <a:ext cx="7619760" cy="5543280"/>
          </a:xfrm>
          <a:prstGeom prst="rect">
            <a:avLst/>
          </a:prstGeom>
          <a:ln w="0">
            <a:noFill/>
          </a:ln>
        </p:spPr>
      </p:pic>
      <p:sp>
        <p:nvSpPr>
          <p:cNvPr id="1229" name=""/>
          <p:cNvSpPr/>
          <p:nvPr/>
        </p:nvSpPr>
        <p:spPr>
          <a:xfrm>
            <a:off x="9181800" y="661032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30" name=""/>
          <p:cNvSpPr txBox="1"/>
          <p:nvPr/>
        </p:nvSpPr>
        <p:spPr>
          <a:xfrm>
            <a:off x="9233640" y="665172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39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32" name="" descr=""/>
          <p:cNvPicPr/>
          <p:nvPr/>
        </p:nvPicPr>
        <p:blipFill>
          <a:blip r:embed="rId1"/>
          <a:stretch/>
        </p:blipFill>
        <p:spPr>
          <a:xfrm>
            <a:off x="2038320" y="1219320"/>
            <a:ext cx="5428800" cy="3619080"/>
          </a:xfrm>
          <a:prstGeom prst="rect">
            <a:avLst/>
          </a:prstGeom>
          <a:ln w="0">
            <a:noFill/>
          </a:ln>
        </p:spPr>
      </p:pic>
      <p:sp>
        <p:nvSpPr>
          <p:cNvPr id="1233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34" name=""/>
          <p:cNvSpPr txBox="1"/>
          <p:nvPr/>
        </p:nvSpPr>
        <p:spPr>
          <a:xfrm>
            <a:off x="1932120" y="147240"/>
            <a:ext cx="50864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Sortlegemestråling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5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40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37" name="" descr=""/>
          <p:cNvPicPr/>
          <p:nvPr/>
        </p:nvPicPr>
        <p:blipFill>
          <a:blip r:embed="rId1"/>
          <a:stretch/>
        </p:blipFill>
        <p:spPr>
          <a:xfrm>
            <a:off x="409680" y="1219320"/>
            <a:ext cx="8686440" cy="4695480"/>
          </a:xfrm>
          <a:prstGeom prst="rect">
            <a:avLst/>
          </a:prstGeom>
          <a:ln w="0">
            <a:noFill/>
          </a:ln>
        </p:spPr>
      </p:pic>
      <p:sp>
        <p:nvSpPr>
          <p:cNvPr id="1238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39" name=""/>
          <p:cNvSpPr txBox="1"/>
          <p:nvPr/>
        </p:nvSpPr>
        <p:spPr>
          <a:xfrm>
            <a:off x="1932120" y="147240"/>
            <a:ext cx="50864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Sortlegemestråling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0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8" name=""/>
          <p:cNvSpPr/>
          <p:nvPr/>
        </p:nvSpPr>
        <p:spPr>
          <a:xfrm>
            <a:off x="9258120" y="6619680"/>
            <a:ext cx="171720" cy="228960"/>
          </a:xfrm>
          <a:custGeom>
            <a:avLst/>
            <a:gdLst/>
            <a:ahLst/>
            <a:rect l="0" t="0" r="r" b="b"/>
            <a:pathLst>
              <a:path w="477" h="636">
                <a:moveTo>
                  <a:pt x="0" y="0"/>
                </a:moveTo>
                <a:lnTo>
                  <a:pt x="477" y="0"/>
                </a:lnTo>
                <a:lnTo>
                  <a:pt x="477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1341000" y="158760"/>
            <a:ext cx="622332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Hvad skal der til?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9307800" y="6661080"/>
            <a:ext cx="13284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7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42" name=""/>
          <p:cNvSpPr/>
          <p:nvPr/>
        </p:nvSpPr>
        <p:spPr>
          <a:xfrm>
            <a:off x="180720" y="1742760"/>
            <a:ext cx="2924640" cy="10080"/>
          </a:xfrm>
          <a:custGeom>
            <a:avLst/>
            <a:gdLst/>
            <a:ahLst/>
            <a:rect l="0" t="0" r="r" b="b"/>
            <a:pathLst>
              <a:path w="8124" h="28">
                <a:moveTo>
                  <a:pt x="0" y="0"/>
                </a:moveTo>
                <a:lnTo>
                  <a:pt x="8124" y="0"/>
                </a:lnTo>
                <a:lnTo>
                  <a:pt x="812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3" name=""/>
          <p:cNvSpPr/>
          <p:nvPr/>
        </p:nvSpPr>
        <p:spPr>
          <a:xfrm>
            <a:off x="3105000" y="1742760"/>
            <a:ext cx="600480" cy="10080"/>
          </a:xfrm>
          <a:custGeom>
            <a:avLst/>
            <a:gdLst/>
            <a:ahLst/>
            <a:rect l="0" t="0" r="r" b="b"/>
            <a:pathLst>
              <a:path w="1668" h="28">
                <a:moveTo>
                  <a:pt x="0" y="0"/>
                </a:moveTo>
                <a:lnTo>
                  <a:pt x="1668" y="0"/>
                </a:lnTo>
                <a:lnTo>
                  <a:pt x="166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4" name=""/>
          <p:cNvSpPr/>
          <p:nvPr/>
        </p:nvSpPr>
        <p:spPr>
          <a:xfrm>
            <a:off x="3705120" y="1742760"/>
            <a:ext cx="5619960" cy="10080"/>
          </a:xfrm>
          <a:custGeom>
            <a:avLst/>
            <a:gdLst/>
            <a:ahLst/>
            <a:rect l="0" t="0" r="r" b="b"/>
            <a:pathLst>
              <a:path w="15611" h="28">
                <a:moveTo>
                  <a:pt x="0" y="0"/>
                </a:moveTo>
                <a:lnTo>
                  <a:pt x="15611" y="0"/>
                </a:lnTo>
                <a:lnTo>
                  <a:pt x="1561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5" name=""/>
          <p:cNvSpPr/>
          <p:nvPr/>
        </p:nvSpPr>
        <p:spPr>
          <a:xfrm>
            <a:off x="180720" y="5076720"/>
            <a:ext cx="2924640" cy="9720"/>
          </a:xfrm>
          <a:custGeom>
            <a:avLst/>
            <a:gdLst/>
            <a:ahLst/>
            <a:rect l="0" t="0" r="r" b="b"/>
            <a:pathLst>
              <a:path w="8124" h="27">
                <a:moveTo>
                  <a:pt x="0" y="0"/>
                </a:moveTo>
                <a:lnTo>
                  <a:pt x="8124" y="0"/>
                </a:lnTo>
                <a:lnTo>
                  <a:pt x="812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6" name=""/>
          <p:cNvSpPr/>
          <p:nvPr/>
        </p:nvSpPr>
        <p:spPr>
          <a:xfrm>
            <a:off x="3105000" y="5076720"/>
            <a:ext cx="600480" cy="9720"/>
          </a:xfrm>
          <a:custGeom>
            <a:avLst/>
            <a:gdLst/>
            <a:ahLst/>
            <a:rect l="0" t="0" r="r" b="b"/>
            <a:pathLst>
              <a:path w="1668" h="27">
                <a:moveTo>
                  <a:pt x="0" y="0"/>
                </a:moveTo>
                <a:lnTo>
                  <a:pt x="1668" y="0"/>
                </a:lnTo>
                <a:lnTo>
                  <a:pt x="166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7" name=""/>
          <p:cNvSpPr/>
          <p:nvPr/>
        </p:nvSpPr>
        <p:spPr>
          <a:xfrm>
            <a:off x="3705120" y="5076720"/>
            <a:ext cx="5619960" cy="9720"/>
          </a:xfrm>
          <a:custGeom>
            <a:avLst/>
            <a:gdLst/>
            <a:ahLst/>
            <a:rect l="0" t="0" r="r" b="b"/>
            <a:pathLst>
              <a:path w="15611" h="27">
                <a:moveTo>
                  <a:pt x="0" y="0"/>
                </a:moveTo>
                <a:lnTo>
                  <a:pt x="15611" y="0"/>
                </a:lnTo>
                <a:lnTo>
                  <a:pt x="1561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8" name=""/>
          <p:cNvSpPr txBox="1"/>
          <p:nvPr/>
        </p:nvSpPr>
        <p:spPr>
          <a:xfrm>
            <a:off x="2559600" y="147240"/>
            <a:ext cx="401652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Spektrallinjer +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249" name="" descr=""/>
          <p:cNvPicPr/>
          <p:nvPr/>
        </p:nvPicPr>
        <p:blipFill>
          <a:blip r:embed="rId1"/>
          <a:stretch/>
        </p:blipFill>
        <p:spPr>
          <a:xfrm>
            <a:off x="371520" y="2809800"/>
            <a:ext cx="2418840" cy="1104480"/>
          </a:xfrm>
          <a:prstGeom prst="rect">
            <a:avLst/>
          </a:prstGeom>
          <a:ln w="0">
            <a:noFill/>
          </a:ln>
        </p:spPr>
      </p:pic>
      <p:sp>
        <p:nvSpPr>
          <p:cNvPr id="1250" name=""/>
          <p:cNvSpPr txBox="1"/>
          <p:nvPr/>
        </p:nvSpPr>
        <p:spPr>
          <a:xfrm>
            <a:off x="1963800" y="852120"/>
            <a:ext cx="50270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sortlegemestråling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251" name="" descr=""/>
          <p:cNvPicPr/>
          <p:nvPr/>
        </p:nvPicPr>
        <p:blipFill>
          <a:blip r:embed="rId2"/>
          <a:stretch/>
        </p:blipFill>
        <p:spPr>
          <a:xfrm>
            <a:off x="3895560" y="2019240"/>
            <a:ext cx="4971600" cy="2685600"/>
          </a:xfrm>
          <a:prstGeom prst="rect">
            <a:avLst/>
          </a:prstGeom>
          <a:ln w="0">
            <a:noFill/>
          </a:ln>
        </p:spPr>
      </p:pic>
      <p:sp>
        <p:nvSpPr>
          <p:cNvPr id="1252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53" name=""/>
          <p:cNvSpPr txBox="1"/>
          <p:nvPr/>
        </p:nvSpPr>
        <p:spPr>
          <a:xfrm>
            <a:off x="3295800" y="3145680"/>
            <a:ext cx="3805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+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4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56" name=""/>
          <p:cNvSpPr txBox="1"/>
          <p:nvPr/>
        </p:nvSpPr>
        <p:spPr>
          <a:xfrm>
            <a:off x="2559600" y="147240"/>
            <a:ext cx="401652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Spektrallinjer +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257" name="" descr=""/>
          <p:cNvPicPr/>
          <p:nvPr/>
        </p:nvPicPr>
        <p:blipFill>
          <a:blip r:embed="rId1"/>
          <a:stretch/>
        </p:blipFill>
        <p:spPr>
          <a:xfrm>
            <a:off x="2467080" y="1933560"/>
            <a:ext cx="4571640" cy="3085920"/>
          </a:xfrm>
          <a:prstGeom prst="rect">
            <a:avLst/>
          </a:prstGeom>
          <a:ln w="0">
            <a:noFill/>
          </a:ln>
        </p:spPr>
      </p:pic>
      <p:sp>
        <p:nvSpPr>
          <p:cNvPr id="1258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59" name=""/>
          <p:cNvSpPr txBox="1"/>
          <p:nvPr/>
        </p:nvSpPr>
        <p:spPr>
          <a:xfrm>
            <a:off x="1963800" y="852120"/>
            <a:ext cx="50270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sortlegemestråling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0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62" name="" descr=""/>
          <p:cNvPicPr/>
          <p:nvPr/>
        </p:nvPicPr>
        <p:blipFill>
          <a:blip r:embed="rId1"/>
          <a:stretch/>
        </p:blipFill>
        <p:spPr>
          <a:xfrm>
            <a:off x="4867200" y="514440"/>
            <a:ext cx="4343040" cy="4343040"/>
          </a:xfrm>
          <a:prstGeom prst="rect">
            <a:avLst/>
          </a:prstGeom>
          <a:ln w="0">
            <a:noFill/>
          </a:ln>
        </p:spPr>
      </p:pic>
      <p:pic>
        <p:nvPicPr>
          <p:cNvPr id="1263" name="" descr=""/>
          <p:cNvPicPr/>
          <p:nvPr/>
        </p:nvPicPr>
        <p:blipFill>
          <a:blip r:embed="rId2"/>
          <a:stretch/>
        </p:blipFill>
        <p:spPr>
          <a:xfrm>
            <a:off x="792360" y="295560"/>
            <a:ext cx="3349440" cy="2511360"/>
          </a:xfrm>
          <a:prstGeom prst="rect">
            <a:avLst/>
          </a:prstGeom>
          <a:ln w="0">
            <a:noFill/>
          </a:ln>
        </p:spPr>
      </p:pic>
      <p:sp>
        <p:nvSpPr>
          <p:cNvPr id="1264" name=""/>
          <p:cNvSpPr/>
          <p:nvPr/>
        </p:nvSpPr>
        <p:spPr>
          <a:xfrm>
            <a:off x="792360" y="295560"/>
            <a:ext cx="3350160" cy="2511720"/>
          </a:xfrm>
          <a:custGeom>
            <a:avLst/>
            <a:gdLst/>
            <a:ahLst/>
            <a:rect l="0" t="0" r="r" b="b"/>
            <a:pathLst>
              <a:path w="9306" h="6977">
                <a:moveTo>
                  <a:pt x="0" y="0"/>
                </a:moveTo>
                <a:lnTo>
                  <a:pt x="9306" y="0"/>
                </a:lnTo>
                <a:lnTo>
                  <a:pt x="9306" y="6977"/>
                </a:lnTo>
                <a:lnTo>
                  <a:pt x="0" y="697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65" name=""/>
          <p:cNvSpPr/>
          <p:nvPr/>
        </p:nvSpPr>
        <p:spPr>
          <a:xfrm>
            <a:off x="819000" y="323640"/>
            <a:ext cx="3296160" cy="2457720"/>
          </a:xfrm>
          <a:custGeom>
            <a:avLst/>
            <a:gdLst/>
            <a:ahLst/>
            <a:rect l="0" t="0" r="r" b="b"/>
            <a:pathLst>
              <a:path w="9156" h="6827">
                <a:moveTo>
                  <a:pt x="0" y="0"/>
                </a:moveTo>
                <a:lnTo>
                  <a:pt x="9156" y="0"/>
                </a:lnTo>
                <a:lnTo>
                  <a:pt x="9156" y="6827"/>
                </a:lnTo>
                <a:lnTo>
                  <a:pt x="0" y="68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6" name=""/>
          <p:cNvSpPr txBox="1"/>
          <p:nvPr/>
        </p:nvSpPr>
        <p:spPr>
          <a:xfrm>
            <a:off x="1090440" y="545040"/>
            <a:ext cx="27561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Hvorfor ser man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7" name=""/>
          <p:cNvSpPr txBox="1"/>
          <p:nvPr/>
        </p:nvSpPr>
        <p:spPr>
          <a:xfrm>
            <a:off x="2061000" y="1040400"/>
            <a:ext cx="8128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mest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8" name=""/>
          <p:cNvSpPr txBox="1"/>
          <p:nvPr/>
        </p:nvSpPr>
        <p:spPr>
          <a:xfrm>
            <a:off x="1040400" y="1535760"/>
            <a:ext cx="28537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absorptionslinjer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9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70" name=""/>
          <p:cNvSpPr txBox="1"/>
          <p:nvPr/>
        </p:nvSpPr>
        <p:spPr>
          <a:xfrm>
            <a:off x="1450800" y="2031120"/>
            <a:ext cx="203544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i="1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fra stjerner?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1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44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73" name="" descr=""/>
          <p:cNvPicPr/>
          <p:nvPr/>
        </p:nvPicPr>
        <p:blipFill>
          <a:blip r:embed="rId1"/>
          <a:stretch/>
        </p:blipFill>
        <p:spPr>
          <a:xfrm>
            <a:off x="1419120" y="514440"/>
            <a:ext cx="6667200" cy="2962080"/>
          </a:xfrm>
          <a:prstGeom prst="rect">
            <a:avLst/>
          </a:prstGeom>
          <a:ln w="0">
            <a:noFill/>
          </a:ln>
        </p:spPr>
      </p:pic>
      <p:sp>
        <p:nvSpPr>
          <p:cNvPr id="1274" name=""/>
          <p:cNvSpPr/>
          <p:nvPr/>
        </p:nvSpPr>
        <p:spPr>
          <a:xfrm>
            <a:off x="609480" y="415260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7"/>
                </a:moveTo>
                <a:cubicBezTo>
                  <a:pt x="371" y="199"/>
                  <a:pt x="370" y="211"/>
                  <a:pt x="368" y="222"/>
                </a:cubicBezTo>
                <a:cubicBezTo>
                  <a:pt x="365" y="234"/>
                  <a:pt x="362" y="246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9"/>
                  <a:pt x="316" y="317"/>
                </a:cubicBezTo>
                <a:cubicBezTo>
                  <a:pt x="307" y="326"/>
                  <a:pt x="298" y="334"/>
                  <a:pt x="288" y="340"/>
                </a:cubicBezTo>
                <a:cubicBezTo>
                  <a:pt x="278" y="347"/>
                  <a:pt x="267" y="353"/>
                  <a:pt x="256" y="357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0"/>
                  <a:pt x="197" y="372"/>
                  <a:pt x="185" y="372"/>
                </a:cubicBezTo>
                <a:cubicBezTo>
                  <a:pt x="173" y="372"/>
                  <a:pt x="161" y="370"/>
                  <a:pt x="149" y="368"/>
                </a:cubicBezTo>
                <a:cubicBezTo>
                  <a:pt x="137" y="366"/>
                  <a:pt x="125" y="362"/>
                  <a:pt x="114" y="357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4"/>
                  <a:pt x="63" y="326"/>
                  <a:pt x="54" y="317"/>
                </a:cubicBezTo>
                <a:cubicBezTo>
                  <a:pt x="45" y="309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6"/>
                  <a:pt x="6" y="234"/>
                  <a:pt x="3" y="223"/>
                </a:cubicBezTo>
                <a:cubicBezTo>
                  <a:pt x="1" y="211"/>
                  <a:pt x="0" y="199"/>
                  <a:pt x="0" y="187"/>
                </a:cubicBez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7"/>
                  <a:pt x="14" y="114"/>
                </a:cubicBezTo>
                <a:cubicBezTo>
                  <a:pt x="19" y="103"/>
                  <a:pt x="24" y="92"/>
                  <a:pt x="31" y="82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2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2"/>
                </a:cubicBezTo>
                <a:cubicBezTo>
                  <a:pt x="347" y="92"/>
                  <a:pt x="352" y="103"/>
                  <a:pt x="357" y="114"/>
                </a:cubicBezTo>
                <a:cubicBezTo>
                  <a:pt x="362" y="127"/>
                  <a:pt x="365" y="138"/>
                  <a:pt x="368" y="150"/>
                </a:cubicBezTo>
                <a:cubicBezTo>
                  <a:pt x="370" y="162"/>
                  <a:pt x="371" y="174"/>
                  <a:pt x="371" y="187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5" name=""/>
          <p:cNvSpPr txBox="1"/>
          <p:nvPr/>
        </p:nvSpPr>
        <p:spPr>
          <a:xfrm>
            <a:off x="942840" y="3945600"/>
            <a:ext cx="764964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Fordi lyset skal ud gennen stjernens (kolde)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6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77" name=""/>
          <p:cNvSpPr txBox="1"/>
          <p:nvPr/>
        </p:nvSpPr>
        <p:spPr>
          <a:xfrm>
            <a:off x="942840" y="4440960"/>
            <a:ext cx="20368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atmosfære.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8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45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80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81" name=""/>
          <p:cNvSpPr txBox="1"/>
          <p:nvPr/>
        </p:nvSpPr>
        <p:spPr>
          <a:xfrm>
            <a:off x="1289880" y="147240"/>
            <a:ext cx="615600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Men der er mere endnu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2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46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84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85" name=""/>
          <p:cNvSpPr txBox="1"/>
          <p:nvPr/>
        </p:nvSpPr>
        <p:spPr>
          <a:xfrm>
            <a:off x="2331000" y="147240"/>
            <a:ext cx="429840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Dopplereffekten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6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47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88" name="" descr=""/>
          <p:cNvPicPr/>
          <p:nvPr/>
        </p:nvPicPr>
        <p:blipFill>
          <a:blip r:embed="rId1"/>
          <a:stretch/>
        </p:blipFill>
        <p:spPr>
          <a:xfrm>
            <a:off x="1419120" y="1219320"/>
            <a:ext cx="6667200" cy="3571560"/>
          </a:xfrm>
          <a:prstGeom prst="rect">
            <a:avLst/>
          </a:prstGeom>
          <a:ln w="0">
            <a:noFill/>
          </a:ln>
        </p:spPr>
      </p:pic>
      <p:sp>
        <p:nvSpPr>
          <p:cNvPr id="1289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90" name=""/>
          <p:cNvSpPr txBox="1"/>
          <p:nvPr/>
        </p:nvSpPr>
        <p:spPr>
          <a:xfrm>
            <a:off x="1320120" y="147240"/>
            <a:ext cx="620028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Rød- og blåforskydning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1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48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93" name="" descr=""/>
          <p:cNvPicPr/>
          <p:nvPr/>
        </p:nvPicPr>
        <p:blipFill>
          <a:blip r:embed="rId1"/>
          <a:stretch/>
        </p:blipFill>
        <p:spPr>
          <a:xfrm>
            <a:off x="1895400" y="514440"/>
            <a:ext cx="5714640" cy="3981240"/>
          </a:xfrm>
          <a:prstGeom prst="rect">
            <a:avLst/>
          </a:prstGeom>
          <a:ln w="0">
            <a:noFill/>
          </a:ln>
        </p:spPr>
      </p:pic>
      <p:sp>
        <p:nvSpPr>
          <p:cNvPr id="1294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95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49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97" name="" descr=""/>
          <p:cNvPicPr/>
          <p:nvPr/>
        </p:nvPicPr>
        <p:blipFill>
          <a:blip r:embed="rId1"/>
          <a:stretch/>
        </p:blipFill>
        <p:spPr>
          <a:xfrm>
            <a:off x="1895400" y="514440"/>
            <a:ext cx="5714640" cy="3981240"/>
          </a:xfrm>
          <a:prstGeom prst="rect">
            <a:avLst/>
          </a:prstGeom>
          <a:ln w="0">
            <a:noFill/>
          </a:ln>
        </p:spPr>
      </p:pic>
      <p:sp>
        <p:nvSpPr>
          <p:cNvPr id="1298" name=""/>
          <p:cNvSpPr/>
          <p:nvPr/>
        </p:nvSpPr>
        <p:spPr>
          <a:xfrm>
            <a:off x="609480" y="517176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6"/>
                </a:moveTo>
                <a:cubicBezTo>
                  <a:pt x="371" y="198"/>
                  <a:pt x="370" y="210"/>
                  <a:pt x="368" y="221"/>
                </a:cubicBezTo>
                <a:cubicBezTo>
                  <a:pt x="365" y="233"/>
                  <a:pt x="362" y="245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9"/>
                  <a:pt x="316" y="317"/>
                </a:cubicBezTo>
                <a:cubicBezTo>
                  <a:pt x="307" y="326"/>
                  <a:pt x="298" y="334"/>
                  <a:pt x="288" y="340"/>
                </a:cubicBezTo>
                <a:cubicBezTo>
                  <a:pt x="278" y="347"/>
                  <a:pt x="267" y="353"/>
                  <a:pt x="256" y="357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0"/>
                  <a:pt x="197" y="372"/>
                  <a:pt x="185" y="372"/>
                </a:cubicBezTo>
                <a:cubicBezTo>
                  <a:pt x="173" y="372"/>
                  <a:pt x="161" y="370"/>
                  <a:pt x="149" y="368"/>
                </a:cubicBezTo>
                <a:cubicBezTo>
                  <a:pt x="137" y="366"/>
                  <a:pt x="125" y="362"/>
                  <a:pt x="114" y="357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4"/>
                  <a:pt x="63" y="326"/>
                  <a:pt x="54" y="317"/>
                </a:cubicBezTo>
                <a:cubicBezTo>
                  <a:pt x="45" y="309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5"/>
                  <a:pt x="6" y="233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6"/>
                  <a:pt x="14" y="114"/>
                </a:cubicBezTo>
                <a:cubicBezTo>
                  <a:pt x="19" y="103"/>
                  <a:pt x="24" y="92"/>
                  <a:pt x="31" y="82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2"/>
                </a:cubicBezTo>
                <a:cubicBezTo>
                  <a:pt x="347" y="92"/>
                  <a:pt x="352" y="103"/>
                  <a:pt x="357" y="114"/>
                </a:cubicBezTo>
                <a:cubicBezTo>
                  <a:pt x="362" y="126"/>
                  <a:pt x="365" y="137"/>
                  <a:pt x="368" y="149"/>
                </a:cubicBezTo>
                <a:cubicBezTo>
                  <a:pt x="370" y="161"/>
                  <a:pt x="371" y="173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9" name=""/>
          <p:cNvSpPr txBox="1"/>
          <p:nvPr/>
        </p:nvSpPr>
        <p:spPr>
          <a:xfrm>
            <a:off x="942840" y="4964760"/>
            <a:ext cx="82929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Stjernen Arcturus bevæger sig væk fra os, fordi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0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01" name=""/>
          <p:cNvSpPr txBox="1"/>
          <p:nvPr/>
        </p:nvSpPr>
        <p:spPr>
          <a:xfrm>
            <a:off x="942840" y="5460120"/>
            <a:ext cx="57567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spektrallinjerne er rødforskudte!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2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49.1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304" name="" descr=""/>
          <p:cNvPicPr/>
          <p:nvPr/>
        </p:nvPicPr>
        <p:blipFill>
          <a:blip r:embed="rId1"/>
          <a:stretch/>
        </p:blipFill>
        <p:spPr>
          <a:xfrm>
            <a:off x="1419120" y="1219320"/>
            <a:ext cx="6667200" cy="2342880"/>
          </a:xfrm>
          <a:prstGeom prst="rect">
            <a:avLst/>
          </a:prstGeom>
          <a:ln w="0">
            <a:noFill/>
          </a:ln>
        </p:spPr>
      </p:pic>
      <p:sp>
        <p:nvSpPr>
          <p:cNvPr id="1305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06" name=""/>
          <p:cNvSpPr txBox="1"/>
          <p:nvPr/>
        </p:nvSpPr>
        <p:spPr>
          <a:xfrm>
            <a:off x="2010960" y="147240"/>
            <a:ext cx="477252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Dopplerudtværing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7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50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0" y="0"/>
            <a:ext cx="9506160" cy="6924960"/>
          </a:xfrm>
          <a:custGeom>
            <a:avLst/>
            <a:gdLst/>
            <a:ahLst/>
            <a:rect l="0" t="0" r="r" b="b"/>
            <a:pathLst>
              <a:path w="26406" h="19236">
                <a:moveTo>
                  <a:pt x="0" y="0"/>
                </a:moveTo>
                <a:lnTo>
                  <a:pt x="26406" y="0"/>
                </a:lnTo>
                <a:lnTo>
                  <a:pt x="26406" y="19236"/>
                </a:lnTo>
                <a:lnTo>
                  <a:pt x="0" y="19236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2" name=""/>
          <p:cNvSpPr/>
          <p:nvPr/>
        </p:nvSpPr>
        <p:spPr>
          <a:xfrm>
            <a:off x="609480" y="1476360"/>
            <a:ext cx="133560" cy="133560"/>
          </a:xfrm>
          <a:custGeom>
            <a:avLst/>
            <a:gdLst/>
            <a:ahLst/>
            <a:rect l="0" t="0" r="r" b="b"/>
            <a:pathLst>
              <a:path w="371" h="371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5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8"/>
                  <a:pt x="316" y="317"/>
                </a:cubicBezTo>
                <a:cubicBezTo>
                  <a:pt x="307" y="325"/>
                  <a:pt x="298" y="333"/>
                  <a:pt x="288" y="340"/>
                </a:cubicBezTo>
                <a:cubicBezTo>
                  <a:pt x="278" y="346"/>
                  <a:pt x="267" y="352"/>
                  <a:pt x="256" y="357"/>
                </a:cubicBezTo>
                <a:cubicBezTo>
                  <a:pt x="245" y="362"/>
                  <a:pt x="233" y="365"/>
                  <a:pt x="221" y="367"/>
                </a:cubicBezTo>
                <a:cubicBezTo>
                  <a:pt x="209" y="370"/>
                  <a:pt x="197" y="371"/>
                  <a:pt x="185" y="371"/>
                </a:cubicBezTo>
                <a:cubicBezTo>
                  <a:pt x="173" y="371"/>
                  <a:pt x="161" y="370"/>
                  <a:pt x="149" y="367"/>
                </a:cubicBezTo>
                <a:cubicBezTo>
                  <a:pt x="137" y="365"/>
                  <a:pt x="125" y="362"/>
                  <a:pt x="114" y="357"/>
                </a:cubicBezTo>
                <a:cubicBezTo>
                  <a:pt x="103" y="352"/>
                  <a:pt x="92" y="346"/>
                  <a:pt x="82" y="340"/>
                </a:cubicBezTo>
                <a:cubicBezTo>
                  <a:pt x="72" y="333"/>
                  <a:pt x="63" y="325"/>
                  <a:pt x="54" y="317"/>
                </a:cubicBezTo>
                <a:cubicBezTo>
                  <a:pt x="45" y="308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5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4"/>
                  <a:pt x="1" y="162"/>
                  <a:pt x="3" y="149"/>
                </a:cubicBezTo>
                <a:cubicBezTo>
                  <a:pt x="6" y="137"/>
                  <a:pt x="9" y="125"/>
                  <a:pt x="14" y="114"/>
                </a:cubicBezTo>
                <a:cubicBezTo>
                  <a:pt x="19" y="103"/>
                  <a:pt x="24" y="92"/>
                  <a:pt x="31" y="82"/>
                </a:cubicBezTo>
                <a:cubicBezTo>
                  <a:pt x="38" y="72"/>
                  <a:pt x="45" y="62"/>
                  <a:pt x="54" y="54"/>
                </a:cubicBezTo>
                <a:cubicBezTo>
                  <a:pt x="63" y="45"/>
                  <a:pt x="72" y="37"/>
                  <a:pt x="82" y="31"/>
                </a:cubicBezTo>
                <a:cubicBezTo>
                  <a:pt x="92" y="24"/>
                  <a:pt x="103" y="18"/>
                  <a:pt x="114" y="14"/>
                </a:cubicBezTo>
                <a:cubicBezTo>
                  <a:pt x="125" y="9"/>
                  <a:pt x="137" y="5"/>
                  <a:pt x="149" y="3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3"/>
                </a:cubicBezTo>
                <a:cubicBezTo>
                  <a:pt x="233" y="5"/>
                  <a:pt x="245" y="9"/>
                  <a:pt x="256" y="14"/>
                </a:cubicBezTo>
                <a:cubicBezTo>
                  <a:pt x="267" y="18"/>
                  <a:pt x="278" y="24"/>
                  <a:pt x="288" y="31"/>
                </a:cubicBezTo>
                <a:cubicBezTo>
                  <a:pt x="298" y="37"/>
                  <a:pt x="307" y="45"/>
                  <a:pt x="316" y="54"/>
                </a:cubicBezTo>
                <a:cubicBezTo>
                  <a:pt x="325" y="62"/>
                  <a:pt x="332" y="72"/>
                  <a:pt x="339" y="82"/>
                </a:cubicBezTo>
                <a:cubicBezTo>
                  <a:pt x="347" y="92"/>
                  <a:pt x="352" y="103"/>
                  <a:pt x="357" y="114"/>
                </a:cubicBezTo>
                <a:cubicBezTo>
                  <a:pt x="362" y="125"/>
                  <a:pt x="365" y="137"/>
                  <a:pt x="368" y="149"/>
                </a:cubicBezTo>
                <a:cubicBezTo>
                  <a:pt x="370" y="162"/>
                  <a:pt x="371" y="174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1341000" y="158760"/>
            <a:ext cx="622332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Hvad skal der til?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" name=""/>
          <p:cNvSpPr/>
          <p:nvPr/>
        </p:nvSpPr>
        <p:spPr>
          <a:xfrm>
            <a:off x="9153360" y="6619680"/>
            <a:ext cx="276480" cy="228960"/>
          </a:xfrm>
          <a:custGeom>
            <a:avLst/>
            <a:gdLst/>
            <a:ahLst/>
            <a:rect l="0" t="0" r="r" b="b"/>
            <a:pathLst>
              <a:path w="768" h="636">
                <a:moveTo>
                  <a:pt x="0" y="0"/>
                </a:moveTo>
                <a:lnTo>
                  <a:pt x="768" y="0"/>
                </a:lnTo>
                <a:lnTo>
                  <a:pt x="768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942840" y="1269000"/>
            <a:ext cx="39402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Først skal de opdages.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9196560" y="6661080"/>
            <a:ext cx="18360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7.1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309" name="" descr=""/>
          <p:cNvPicPr/>
          <p:nvPr/>
        </p:nvPicPr>
        <p:blipFill>
          <a:blip r:embed="rId1"/>
          <a:stretch/>
        </p:blipFill>
        <p:spPr>
          <a:xfrm>
            <a:off x="1419120" y="1219320"/>
            <a:ext cx="6667200" cy="2342880"/>
          </a:xfrm>
          <a:prstGeom prst="rect">
            <a:avLst/>
          </a:prstGeom>
          <a:ln w="0">
            <a:noFill/>
          </a:ln>
        </p:spPr>
      </p:pic>
      <p:sp>
        <p:nvSpPr>
          <p:cNvPr id="1310" name=""/>
          <p:cNvSpPr/>
          <p:nvPr/>
        </p:nvSpPr>
        <p:spPr>
          <a:xfrm>
            <a:off x="609480" y="423828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5"/>
                  <a:pt x="357" y="257"/>
                </a:cubicBezTo>
                <a:cubicBezTo>
                  <a:pt x="352" y="269"/>
                  <a:pt x="347" y="279"/>
                  <a:pt x="339" y="289"/>
                </a:cubicBezTo>
                <a:cubicBezTo>
                  <a:pt x="332" y="299"/>
                  <a:pt x="325" y="309"/>
                  <a:pt x="316" y="317"/>
                </a:cubicBezTo>
                <a:cubicBezTo>
                  <a:pt x="307" y="326"/>
                  <a:pt x="298" y="334"/>
                  <a:pt x="288" y="340"/>
                </a:cubicBezTo>
                <a:cubicBezTo>
                  <a:pt x="278" y="347"/>
                  <a:pt x="267" y="353"/>
                  <a:pt x="256" y="357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0"/>
                  <a:pt x="197" y="372"/>
                  <a:pt x="185" y="372"/>
                </a:cubicBezTo>
                <a:cubicBezTo>
                  <a:pt x="173" y="372"/>
                  <a:pt x="161" y="370"/>
                  <a:pt x="149" y="368"/>
                </a:cubicBezTo>
                <a:cubicBezTo>
                  <a:pt x="137" y="366"/>
                  <a:pt x="125" y="362"/>
                  <a:pt x="114" y="357"/>
                </a:cubicBezTo>
                <a:cubicBezTo>
                  <a:pt x="103" y="353"/>
                  <a:pt x="92" y="347"/>
                  <a:pt x="82" y="340"/>
                </a:cubicBezTo>
                <a:cubicBezTo>
                  <a:pt x="72" y="334"/>
                  <a:pt x="63" y="326"/>
                  <a:pt x="54" y="317"/>
                </a:cubicBezTo>
                <a:cubicBezTo>
                  <a:pt x="45" y="309"/>
                  <a:pt x="38" y="299"/>
                  <a:pt x="31" y="289"/>
                </a:cubicBezTo>
                <a:cubicBezTo>
                  <a:pt x="24" y="279"/>
                  <a:pt x="19" y="269"/>
                  <a:pt x="14" y="257"/>
                </a:cubicBezTo>
                <a:cubicBezTo>
                  <a:pt x="9" y="245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6"/>
                  <a:pt x="14" y="115"/>
                </a:cubicBezTo>
                <a:cubicBezTo>
                  <a:pt x="19" y="103"/>
                  <a:pt x="24" y="93"/>
                  <a:pt x="31" y="83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cubicBezTo>
                  <a:pt x="197" y="0"/>
                  <a:pt x="209" y="2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1"/>
                </a:cubicBezTo>
                <a:cubicBezTo>
                  <a:pt x="298" y="38"/>
                  <a:pt x="307" y="46"/>
                  <a:pt x="316" y="54"/>
                </a:cubicBezTo>
                <a:cubicBezTo>
                  <a:pt x="325" y="63"/>
                  <a:pt x="332" y="72"/>
                  <a:pt x="339" y="82"/>
                </a:cubicBezTo>
                <a:cubicBezTo>
                  <a:pt x="347" y="93"/>
                  <a:pt x="352" y="103"/>
                  <a:pt x="357" y="115"/>
                </a:cubicBezTo>
                <a:cubicBezTo>
                  <a:pt x="362" y="126"/>
                  <a:pt x="365" y="137"/>
                  <a:pt x="368" y="149"/>
                </a:cubicBezTo>
                <a:cubicBezTo>
                  <a:pt x="370" y="161"/>
                  <a:pt x="371" y="173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1" name=""/>
          <p:cNvSpPr txBox="1"/>
          <p:nvPr/>
        </p:nvSpPr>
        <p:spPr>
          <a:xfrm>
            <a:off x="2010960" y="147240"/>
            <a:ext cx="477252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Dopplerudtværing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2" name=""/>
          <p:cNvSpPr txBox="1"/>
          <p:nvPr/>
        </p:nvSpPr>
        <p:spPr>
          <a:xfrm>
            <a:off x="942840" y="4031280"/>
            <a:ext cx="72136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Hvorfor skaber roterende og/eller varme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3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14" name=""/>
          <p:cNvSpPr txBox="1"/>
          <p:nvPr/>
        </p:nvSpPr>
        <p:spPr>
          <a:xfrm>
            <a:off x="942840" y="4526640"/>
            <a:ext cx="54810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stjerner bredere spektrallinjer?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5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50.1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17" name=""/>
          <p:cNvSpPr/>
          <p:nvPr/>
        </p:nvSpPr>
        <p:spPr>
          <a:xfrm>
            <a:off x="180720" y="1028520"/>
            <a:ext cx="4296240" cy="9720"/>
          </a:xfrm>
          <a:custGeom>
            <a:avLst/>
            <a:gdLst/>
            <a:ahLst/>
            <a:rect l="0" t="0" r="r" b="b"/>
            <a:pathLst>
              <a:path w="11934" h="27">
                <a:moveTo>
                  <a:pt x="0" y="0"/>
                </a:moveTo>
                <a:lnTo>
                  <a:pt x="11934" y="0"/>
                </a:lnTo>
                <a:lnTo>
                  <a:pt x="1193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8" name=""/>
          <p:cNvSpPr/>
          <p:nvPr/>
        </p:nvSpPr>
        <p:spPr>
          <a:xfrm>
            <a:off x="4476600" y="1028520"/>
            <a:ext cx="4848480" cy="9720"/>
          </a:xfrm>
          <a:custGeom>
            <a:avLst/>
            <a:gdLst/>
            <a:ahLst/>
            <a:rect l="0" t="0" r="r" b="b"/>
            <a:pathLst>
              <a:path w="13468" h="27">
                <a:moveTo>
                  <a:pt x="0" y="0"/>
                </a:moveTo>
                <a:lnTo>
                  <a:pt x="13468" y="0"/>
                </a:lnTo>
                <a:lnTo>
                  <a:pt x="1346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9" name=""/>
          <p:cNvSpPr/>
          <p:nvPr/>
        </p:nvSpPr>
        <p:spPr>
          <a:xfrm>
            <a:off x="180720" y="4867200"/>
            <a:ext cx="4296240" cy="9720"/>
          </a:xfrm>
          <a:custGeom>
            <a:avLst/>
            <a:gdLst/>
            <a:ahLst/>
            <a:rect l="0" t="0" r="r" b="b"/>
            <a:pathLst>
              <a:path w="11934" h="27">
                <a:moveTo>
                  <a:pt x="0" y="0"/>
                </a:moveTo>
                <a:lnTo>
                  <a:pt x="11934" y="0"/>
                </a:lnTo>
                <a:lnTo>
                  <a:pt x="1193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0" name=""/>
          <p:cNvSpPr/>
          <p:nvPr/>
        </p:nvSpPr>
        <p:spPr>
          <a:xfrm>
            <a:off x="4476600" y="4867200"/>
            <a:ext cx="4848480" cy="9720"/>
          </a:xfrm>
          <a:custGeom>
            <a:avLst/>
            <a:gdLst/>
            <a:ahLst/>
            <a:rect l="0" t="0" r="r" b="b"/>
            <a:pathLst>
              <a:path w="13468" h="27">
                <a:moveTo>
                  <a:pt x="0" y="0"/>
                </a:moveTo>
                <a:lnTo>
                  <a:pt x="13468" y="0"/>
                </a:lnTo>
                <a:lnTo>
                  <a:pt x="1346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21" name="" descr=""/>
          <p:cNvPicPr/>
          <p:nvPr/>
        </p:nvPicPr>
        <p:blipFill>
          <a:blip r:embed="rId1"/>
          <a:stretch/>
        </p:blipFill>
        <p:spPr>
          <a:xfrm>
            <a:off x="295200" y="1476360"/>
            <a:ext cx="3857400" cy="2895120"/>
          </a:xfrm>
          <a:prstGeom prst="rect">
            <a:avLst/>
          </a:prstGeom>
          <a:ln w="0">
            <a:noFill/>
          </a:ln>
        </p:spPr>
      </p:pic>
      <p:pic>
        <p:nvPicPr>
          <p:cNvPr id="1322" name="" descr=""/>
          <p:cNvPicPr/>
          <p:nvPr/>
        </p:nvPicPr>
        <p:blipFill>
          <a:blip r:embed="rId2"/>
          <a:stretch/>
        </p:blipFill>
        <p:spPr>
          <a:xfrm>
            <a:off x="4591080" y="1276200"/>
            <a:ext cx="4390560" cy="3295440"/>
          </a:xfrm>
          <a:prstGeom prst="rect">
            <a:avLst/>
          </a:prstGeom>
          <a:ln w="0">
            <a:noFill/>
          </a:ln>
        </p:spPr>
      </p:pic>
      <p:sp>
        <p:nvSpPr>
          <p:cNvPr id="1323" name=""/>
          <p:cNvSpPr/>
          <p:nvPr/>
        </p:nvSpPr>
        <p:spPr>
          <a:xfrm>
            <a:off x="2057400" y="49910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80"/>
                  <a:pt x="215" y="192"/>
                  <a:pt x="204" y="204"/>
                </a:cubicBezTo>
                <a:cubicBezTo>
                  <a:pt x="193" y="215"/>
                  <a:pt x="180" y="223"/>
                  <a:pt x="165" y="229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3" y="239"/>
                  <a:pt x="88" y="236"/>
                  <a:pt x="73" y="229"/>
                </a:cubicBezTo>
                <a:cubicBezTo>
                  <a:pt x="58" y="223"/>
                  <a:pt x="46" y="215"/>
                  <a:pt x="34" y="204"/>
                </a:cubicBezTo>
                <a:cubicBezTo>
                  <a:pt x="23" y="192"/>
                  <a:pt x="15" y="180"/>
                  <a:pt x="9" y="165"/>
                </a:cubicBezTo>
                <a:cubicBezTo>
                  <a:pt x="3" y="150"/>
                  <a:pt x="-1" y="135"/>
                  <a:pt x="0" y="120"/>
                </a:cubicBezTo>
                <a:cubicBezTo>
                  <a:pt x="-1" y="104"/>
                  <a:pt x="3" y="89"/>
                  <a:pt x="9" y="74"/>
                </a:cubicBezTo>
                <a:cubicBezTo>
                  <a:pt x="15" y="58"/>
                  <a:pt x="23" y="45"/>
                  <a:pt x="34" y="34"/>
                </a:cubicBezTo>
                <a:cubicBezTo>
                  <a:pt x="46" y="23"/>
                  <a:pt x="58" y="15"/>
                  <a:pt x="73" y="8"/>
                </a:cubicBezTo>
                <a:cubicBezTo>
                  <a:pt x="88" y="3"/>
                  <a:pt x="103" y="0"/>
                  <a:pt x="120" y="0"/>
                </a:cubicBezTo>
                <a:cubicBezTo>
                  <a:pt x="135" y="0"/>
                  <a:pt x="151" y="3"/>
                  <a:pt x="165" y="8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5"/>
                  <a:pt x="224" y="58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4" name=""/>
          <p:cNvSpPr txBox="1"/>
          <p:nvPr/>
        </p:nvSpPr>
        <p:spPr>
          <a:xfrm>
            <a:off x="2603880" y="147240"/>
            <a:ext cx="37526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Opsummering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5" name=""/>
          <p:cNvSpPr/>
          <p:nvPr/>
        </p:nvSpPr>
        <p:spPr>
          <a:xfrm>
            <a:off x="2057400" y="52862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4" y="179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79"/>
                  <a:pt x="9" y="164"/>
                </a:cubicBezTo>
                <a:cubicBezTo>
                  <a:pt x="3" y="150"/>
                  <a:pt x="-1" y="135"/>
                  <a:pt x="0" y="119"/>
                </a:cubicBezTo>
                <a:cubicBezTo>
                  <a:pt x="-1" y="103"/>
                  <a:pt x="3" y="88"/>
                  <a:pt x="9" y="73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3"/>
                  <a:pt x="58" y="15"/>
                  <a:pt x="73" y="9"/>
                </a:cubicBezTo>
                <a:cubicBezTo>
                  <a:pt x="88" y="3"/>
                  <a:pt x="103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6" name=""/>
          <p:cNvSpPr txBox="1"/>
          <p:nvPr/>
        </p:nvSpPr>
        <p:spPr>
          <a:xfrm>
            <a:off x="2290320" y="4870440"/>
            <a:ext cx="44874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Form på sortlegemestråling (Varm vs kold)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7" name=""/>
          <p:cNvSpPr/>
          <p:nvPr/>
        </p:nvSpPr>
        <p:spPr>
          <a:xfrm>
            <a:off x="2057400" y="55814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3" y="239"/>
                  <a:pt x="88" y="236"/>
                  <a:pt x="73" y="230"/>
                </a:cubicBezTo>
                <a:cubicBezTo>
                  <a:pt x="58" y="224"/>
                  <a:pt x="46" y="215"/>
                  <a:pt x="34" y="204"/>
                </a:cubicBezTo>
                <a:cubicBezTo>
                  <a:pt x="23" y="193"/>
                  <a:pt x="15" y="180"/>
                  <a:pt x="9" y="165"/>
                </a:cubicBezTo>
                <a:cubicBezTo>
                  <a:pt x="3" y="151"/>
                  <a:pt x="-1" y="136"/>
                  <a:pt x="0" y="120"/>
                </a:cubicBezTo>
                <a:cubicBezTo>
                  <a:pt x="-1" y="104"/>
                  <a:pt x="3" y="89"/>
                  <a:pt x="9" y="73"/>
                </a:cubicBezTo>
                <a:cubicBezTo>
                  <a:pt x="15" y="59"/>
                  <a:pt x="23" y="46"/>
                  <a:pt x="34" y="35"/>
                </a:cubicBezTo>
                <a:cubicBezTo>
                  <a:pt x="46" y="24"/>
                  <a:pt x="58" y="15"/>
                  <a:pt x="73" y="9"/>
                </a:cubicBezTo>
                <a:cubicBezTo>
                  <a:pt x="88" y="3"/>
                  <a:pt x="103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8" name=""/>
          <p:cNvSpPr txBox="1"/>
          <p:nvPr/>
        </p:nvSpPr>
        <p:spPr>
          <a:xfrm>
            <a:off x="2290320" y="5165640"/>
            <a:ext cx="54277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Se efter obsorptionslinjer for bestemte grundsto 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9" name=""/>
          <p:cNvSpPr/>
          <p:nvPr/>
        </p:nvSpPr>
        <p:spPr>
          <a:xfrm>
            <a:off x="2057400" y="58863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4"/>
                  <a:pt x="236" y="149"/>
                  <a:pt x="230" y="164"/>
                </a:cubicBezTo>
                <a:cubicBezTo>
                  <a:pt x="224" y="179"/>
                  <a:pt x="215" y="193"/>
                  <a:pt x="204" y="204"/>
                </a:cubicBezTo>
                <a:cubicBezTo>
                  <a:pt x="193" y="215"/>
                  <a:pt x="180" y="223"/>
                  <a:pt x="165" y="229"/>
                </a:cubicBezTo>
                <a:cubicBezTo>
                  <a:pt x="151" y="236"/>
                  <a:pt x="135" y="239"/>
                  <a:pt x="120" y="239"/>
                </a:cubicBezTo>
                <a:cubicBezTo>
                  <a:pt x="103" y="239"/>
                  <a:pt x="88" y="236"/>
                  <a:pt x="73" y="229"/>
                </a:cubicBezTo>
                <a:cubicBezTo>
                  <a:pt x="58" y="223"/>
                  <a:pt x="46" y="215"/>
                  <a:pt x="34" y="204"/>
                </a:cubicBezTo>
                <a:cubicBezTo>
                  <a:pt x="23" y="193"/>
                  <a:pt x="15" y="179"/>
                  <a:pt x="9" y="164"/>
                </a:cubicBezTo>
                <a:cubicBezTo>
                  <a:pt x="3" y="149"/>
                  <a:pt x="-1" y="134"/>
                  <a:pt x="0" y="119"/>
                </a:cubicBezTo>
                <a:cubicBezTo>
                  <a:pt x="-1" y="103"/>
                  <a:pt x="3" y="88"/>
                  <a:pt x="9" y="73"/>
                </a:cubicBezTo>
                <a:cubicBezTo>
                  <a:pt x="15" y="59"/>
                  <a:pt x="23" y="46"/>
                  <a:pt x="34" y="34"/>
                </a:cubicBezTo>
                <a:cubicBezTo>
                  <a:pt x="46" y="23"/>
                  <a:pt x="58" y="15"/>
                  <a:pt x="73" y="9"/>
                </a:cubicBezTo>
                <a:cubicBezTo>
                  <a:pt x="88" y="3"/>
                  <a:pt x="103" y="0"/>
                  <a:pt x="120" y="0"/>
                </a:cubicBezTo>
                <a:cubicBezTo>
                  <a:pt x="135" y="0"/>
                  <a:pt x="151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0" name=""/>
          <p:cNvSpPr txBox="1"/>
          <p:nvPr/>
        </p:nvSpPr>
        <p:spPr>
          <a:xfrm>
            <a:off x="2290320" y="5461200"/>
            <a:ext cx="250920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(Rød og blåforskydning)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1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2" name=""/>
          <p:cNvSpPr txBox="1"/>
          <p:nvPr/>
        </p:nvSpPr>
        <p:spPr>
          <a:xfrm>
            <a:off x="2290320" y="5765760"/>
            <a:ext cx="446148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Bredde af absorptionslinjer (Varm vs kold)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3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5" name=""/>
          <p:cNvSpPr/>
          <p:nvPr/>
        </p:nvSpPr>
        <p:spPr>
          <a:xfrm>
            <a:off x="180720" y="133200"/>
            <a:ext cx="3162600" cy="9720"/>
          </a:xfrm>
          <a:custGeom>
            <a:avLst/>
            <a:gdLst/>
            <a:ahLst/>
            <a:rect l="0" t="0" r="r" b="b"/>
            <a:pathLst>
              <a:path w="8785" h="27">
                <a:moveTo>
                  <a:pt x="0" y="0"/>
                </a:moveTo>
                <a:lnTo>
                  <a:pt x="8785" y="0"/>
                </a:lnTo>
                <a:lnTo>
                  <a:pt x="87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6" name=""/>
          <p:cNvSpPr/>
          <p:nvPr/>
        </p:nvSpPr>
        <p:spPr>
          <a:xfrm>
            <a:off x="3342960" y="133200"/>
            <a:ext cx="5982120" cy="9720"/>
          </a:xfrm>
          <a:custGeom>
            <a:avLst/>
            <a:gdLst/>
            <a:ahLst/>
            <a:rect l="0" t="0" r="r" b="b"/>
            <a:pathLst>
              <a:path w="16617" h="27">
                <a:moveTo>
                  <a:pt x="0" y="0"/>
                </a:moveTo>
                <a:lnTo>
                  <a:pt x="16617" y="0"/>
                </a:lnTo>
                <a:lnTo>
                  <a:pt x="1661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7" name=""/>
          <p:cNvSpPr/>
          <p:nvPr/>
        </p:nvSpPr>
        <p:spPr>
          <a:xfrm>
            <a:off x="180720" y="1285560"/>
            <a:ext cx="3162600" cy="10080"/>
          </a:xfrm>
          <a:custGeom>
            <a:avLst/>
            <a:gdLst/>
            <a:ahLst/>
            <a:rect l="0" t="0" r="r" b="b"/>
            <a:pathLst>
              <a:path w="8785" h="28">
                <a:moveTo>
                  <a:pt x="0" y="0"/>
                </a:moveTo>
                <a:lnTo>
                  <a:pt x="8785" y="0"/>
                </a:lnTo>
                <a:lnTo>
                  <a:pt x="878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8" name=""/>
          <p:cNvSpPr/>
          <p:nvPr/>
        </p:nvSpPr>
        <p:spPr>
          <a:xfrm>
            <a:off x="3342960" y="1285560"/>
            <a:ext cx="5982120" cy="10080"/>
          </a:xfrm>
          <a:custGeom>
            <a:avLst/>
            <a:gdLst/>
            <a:ahLst/>
            <a:rect l="0" t="0" r="r" b="b"/>
            <a:pathLst>
              <a:path w="16617" h="28">
                <a:moveTo>
                  <a:pt x="0" y="0"/>
                </a:moveTo>
                <a:lnTo>
                  <a:pt x="16617" y="0"/>
                </a:lnTo>
                <a:lnTo>
                  <a:pt x="1661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9" name=""/>
          <p:cNvSpPr/>
          <p:nvPr/>
        </p:nvSpPr>
        <p:spPr>
          <a:xfrm>
            <a:off x="180720" y="1942920"/>
            <a:ext cx="3162600" cy="9720"/>
          </a:xfrm>
          <a:custGeom>
            <a:avLst/>
            <a:gdLst/>
            <a:ahLst/>
            <a:rect l="0" t="0" r="r" b="b"/>
            <a:pathLst>
              <a:path w="8785" h="27">
                <a:moveTo>
                  <a:pt x="0" y="0"/>
                </a:moveTo>
                <a:lnTo>
                  <a:pt x="8785" y="0"/>
                </a:lnTo>
                <a:lnTo>
                  <a:pt x="87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0" name=""/>
          <p:cNvSpPr/>
          <p:nvPr/>
        </p:nvSpPr>
        <p:spPr>
          <a:xfrm>
            <a:off x="3342960" y="1942920"/>
            <a:ext cx="5982120" cy="9720"/>
          </a:xfrm>
          <a:custGeom>
            <a:avLst/>
            <a:gdLst/>
            <a:ahLst/>
            <a:rect l="0" t="0" r="r" b="b"/>
            <a:pathLst>
              <a:path w="16617" h="27">
                <a:moveTo>
                  <a:pt x="0" y="0"/>
                </a:moveTo>
                <a:lnTo>
                  <a:pt x="16617" y="0"/>
                </a:lnTo>
                <a:lnTo>
                  <a:pt x="1661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1" name=""/>
          <p:cNvSpPr/>
          <p:nvPr/>
        </p:nvSpPr>
        <p:spPr>
          <a:xfrm>
            <a:off x="180720" y="2600280"/>
            <a:ext cx="3162600" cy="9720"/>
          </a:xfrm>
          <a:custGeom>
            <a:avLst/>
            <a:gdLst/>
            <a:ahLst/>
            <a:rect l="0" t="0" r="r" b="b"/>
            <a:pathLst>
              <a:path w="8785" h="27">
                <a:moveTo>
                  <a:pt x="0" y="0"/>
                </a:moveTo>
                <a:lnTo>
                  <a:pt x="8785" y="0"/>
                </a:lnTo>
                <a:lnTo>
                  <a:pt x="87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2" name=""/>
          <p:cNvSpPr/>
          <p:nvPr/>
        </p:nvSpPr>
        <p:spPr>
          <a:xfrm>
            <a:off x="3342960" y="2600280"/>
            <a:ext cx="5982120" cy="9720"/>
          </a:xfrm>
          <a:custGeom>
            <a:avLst/>
            <a:gdLst/>
            <a:ahLst/>
            <a:rect l="0" t="0" r="r" b="b"/>
            <a:pathLst>
              <a:path w="16617" h="27">
                <a:moveTo>
                  <a:pt x="0" y="0"/>
                </a:moveTo>
                <a:lnTo>
                  <a:pt x="16617" y="0"/>
                </a:lnTo>
                <a:lnTo>
                  <a:pt x="1661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3" name=""/>
          <p:cNvSpPr/>
          <p:nvPr/>
        </p:nvSpPr>
        <p:spPr>
          <a:xfrm>
            <a:off x="180720" y="3257280"/>
            <a:ext cx="3162600" cy="10080"/>
          </a:xfrm>
          <a:custGeom>
            <a:avLst/>
            <a:gdLst/>
            <a:ahLst/>
            <a:rect l="0" t="0" r="r" b="b"/>
            <a:pathLst>
              <a:path w="8785" h="28">
                <a:moveTo>
                  <a:pt x="0" y="0"/>
                </a:moveTo>
                <a:lnTo>
                  <a:pt x="8785" y="0"/>
                </a:lnTo>
                <a:lnTo>
                  <a:pt x="878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4" name=""/>
          <p:cNvSpPr/>
          <p:nvPr/>
        </p:nvSpPr>
        <p:spPr>
          <a:xfrm>
            <a:off x="3342960" y="3257280"/>
            <a:ext cx="5982120" cy="10080"/>
          </a:xfrm>
          <a:custGeom>
            <a:avLst/>
            <a:gdLst/>
            <a:ahLst/>
            <a:rect l="0" t="0" r="r" b="b"/>
            <a:pathLst>
              <a:path w="16617" h="28">
                <a:moveTo>
                  <a:pt x="0" y="0"/>
                </a:moveTo>
                <a:lnTo>
                  <a:pt x="16617" y="0"/>
                </a:lnTo>
                <a:lnTo>
                  <a:pt x="1661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5" name=""/>
          <p:cNvSpPr/>
          <p:nvPr/>
        </p:nvSpPr>
        <p:spPr>
          <a:xfrm>
            <a:off x="180720" y="3914640"/>
            <a:ext cx="3162600" cy="9720"/>
          </a:xfrm>
          <a:custGeom>
            <a:avLst/>
            <a:gdLst/>
            <a:ahLst/>
            <a:rect l="0" t="0" r="r" b="b"/>
            <a:pathLst>
              <a:path w="8785" h="27">
                <a:moveTo>
                  <a:pt x="0" y="0"/>
                </a:moveTo>
                <a:lnTo>
                  <a:pt x="8785" y="0"/>
                </a:lnTo>
                <a:lnTo>
                  <a:pt x="87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6" name=""/>
          <p:cNvSpPr/>
          <p:nvPr/>
        </p:nvSpPr>
        <p:spPr>
          <a:xfrm>
            <a:off x="3342960" y="3914640"/>
            <a:ext cx="5982120" cy="9720"/>
          </a:xfrm>
          <a:custGeom>
            <a:avLst/>
            <a:gdLst/>
            <a:ahLst/>
            <a:rect l="0" t="0" r="r" b="b"/>
            <a:pathLst>
              <a:path w="16617" h="27">
                <a:moveTo>
                  <a:pt x="0" y="0"/>
                </a:moveTo>
                <a:lnTo>
                  <a:pt x="16617" y="0"/>
                </a:lnTo>
                <a:lnTo>
                  <a:pt x="1661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7" name=""/>
          <p:cNvSpPr/>
          <p:nvPr/>
        </p:nvSpPr>
        <p:spPr>
          <a:xfrm>
            <a:off x="180720" y="4571640"/>
            <a:ext cx="3162600" cy="10080"/>
          </a:xfrm>
          <a:custGeom>
            <a:avLst/>
            <a:gdLst/>
            <a:ahLst/>
            <a:rect l="0" t="0" r="r" b="b"/>
            <a:pathLst>
              <a:path w="8785" h="28">
                <a:moveTo>
                  <a:pt x="0" y="0"/>
                </a:moveTo>
                <a:lnTo>
                  <a:pt x="8785" y="0"/>
                </a:lnTo>
                <a:lnTo>
                  <a:pt x="878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8" name=""/>
          <p:cNvSpPr/>
          <p:nvPr/>
        </p:nvSpPr>
        <p:spPr>
          <a:xfrm>
            <a:off x="3342960" y="4571640"/>
            <a:ext cx="5982120" cy="10080"/>
          </a:xfrm>
          <a:custGeom>
            <a:avLst/>
            <a:gdLst/>
            <a:ahLst/>
            <a:rect l="0" t="0" r="r" b="b"/>
            <a:pathLst>
              <a:path w="16617" h="28">
                <a:moveTo>
                  <a:pt x="0" y="0"/>
                </a:moveTo>
                <a:lnTo>
                  <a:pt x="16617" y="0"/>
                </a:lnTo>
                <a:lnTo>
                  <a:pt x="1661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9" name=""/>
          <p:cNvSpPr/>
          <p:nvPr/>
        </p:nvSpPr>
        <p:spPr>
          <a:xfrm>
            <a:off x="180720" y="5229000"/>
            <a:ext cx="3162600" cy="10080"/>
          </a:xfrm>
          <a:custGeom>
            <a:avLst/>
            <a:gdLst/>
            <a:ahLst/>
            <a:rect l="0" t="0" r="r" b="b"/>
            <a:pathLst>
              <a:path w="8785" h="28">
                <a:moveTo>
                  <a:pt x="0" y="0"/>
                </a:moveTo>
                <a:lnTo>
                  <a:pt x="8785" y="0"/>
                </a:lnTo>
                <a:lnTo>
                  <a:pt x="8785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0" name=""/>
          <p:cNvSpPr/>
          <p:nvPr/>
        </p:nvSpPr>
        <p:spPr>
          <a:xfrm>
            <a:off x="3342960" y="5229000"/>
            <a:ext cx="5982120" cy="10080"/>
          </a:xfrm>
          <a:custGeom>
            <a:avLst/>
            <a:gdLst/>
            <a:ahLst/>
            <a:rect l="0" t="0" r="r" b="b"/>
            <a:pathLst>
              <a:path w="16617" h="28">
                <a:moveTo>
                  <a:pt x="0" y="0"/>
                </a:moveTo>
                <a:lnTo>
                  <a:pt x="16617" y="0"/>
                </a:lnTo>
                <a:lnTo>
                  <a:pt x="1661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1" name=""/>
          <p:cNvSpPr/>
          <p:nvPr/>
        </p:nvSpPr>
        <p:spPr>
          <a:xfrm>
            <a:off x="180720" y="5886360"/>
            <a:ext cx="3162600" cy="9720"/>
          </a:xfrm>
          <a:custGeom>
            <a:avLst/>
            <a:gdLst/>
            <a:ahLst/>
            <a:rect l="0" t="0" r="r" b="b"/>
            <a:pathLst>
              <a:path w="8785" h="27">
                <a:moveTo>
                  <a:pt x="0" y="0"/>
                </a:moveTo>
                <a:lnTo>
                  <a:pt x="8785" y="0"/>
                </a:lnTo>
                <a:lnTo>
                  <a:pt x="8785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2" name=""/>
          <p:cNvSpPr/>
          <p:nvPr/>
        </p:nvSpPr>
        <p:spPr>
          <a:xfrm>
            <a:off x="3342960" y="5886360"/>
            <a:ext cx="5982120" cy="9720"/>
          </a:xfrm>
          <a:custGeom>
            <a:avLst/>
            <a:gdLst/>
            <a:ahLst/>
            <a:rect l="0" t="0" r="r" b="b"/>
            <a:pathLst>
              <a:path w="16617" h="27">
                <a:moveTo>
                  <a:pt x="0" y="0"/>
                </a:moveTo>
                <a:lnTo>
                  <a:pt x="16617" y="0"/>
                </a:lnTo>
                <a:lnTo>
                  <a:pt x="1661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3" name=""/>
          <p:cNvSpPr txBox="1"/>
          <p:nvPr/>
        </p:nvSpPr>
        <p:spPr>
          <a:xfrm>
            <a:off x="371520" y="503640"/>
            <a:ext cx="248040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Spektralklasse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4" name=""/>
          <p:cNvSpPr txBox="1"/>
          <p:nvPr/>
        </p:nvSpPr>
        <p:spPr>
          <a:xfrm>
            <a:off x="3536280" y="255960"/>
            <a:ext cx="249840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Fremtrædende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5" name=""/>
          <p:cNvSpPr txBox="1"/>
          <p:nvPr/>
        </p:nvSpPr>
        <p:spPr>
          <a:xfrm>
            <a:off x="3536280" y="751320"/>
            <a:ext cx="2841480" cy="44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_700wght"/>
                <a:ea typeface="OpenSans_700wght"/>
              </a:rPr>
              <a:t>absorptionslinjer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6" name=""/>
          <p:cNvSpPr txBox="1"/>
          <p:nvPr/>
        </p:nvSpPr>
        <p:spPr>
          <a:xfrm>
            <a:off x="371520" y="1354680"/>
            <a:ext cx="3805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O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7" name=""/>
          <p:cNvSpPr txBox="1"/>
          <p:nvPr/>
        </p:nvSpPr>
        <p:spPr>
          <a:xfrm>
            <a:off x="3536280" y="1354680"/>
            <a:ext cx="28551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He+,He,H, He, H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8" name=""/>
          <p:cNvSpPr txBox="1"/>
          <p:nvPr/>
        </p:nvSpPr>
        <p:spPr>
          <a:xfrm>
            <a:off x="371520" y="2012040"/>
            <a:ext cx="3805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B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9" name=""/>
          <p:cNvSpPr txBox="1"/>
          <p:nvPr/>
        </p:nvSpPr>
        <p:spPr>
          <a:xfrm>
            <a:off x="3536280" y="2012040"/>
            <a:ext cx="8740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He,H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0" name=""/>
          <p:cNvSpPr txBox="1"/>
          <p:nvPr/>
        </p:nvSpPr>
        <p:spPr>
          <a:xfrm>
            <a:off x="371520" y="2669400"/>
            <a:ext cx="3805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A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1" name=""/>
          <p:cNvSpPr txBox="1"/>
          <p:nvPr/>
        </p:nvSpPr>
        <p:spPr>
          <a:xfrm>
            <a:off x="3536280" y="2669400"/>
            <a:ext cx="55738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H(stærkest),ioniserede metaller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2" name=""/>
          <p:cNvSpPr txBox="1"/>
          <p:nvPr/>
        </p:nvSpPr>
        <p:spPr>
          <a:xfrm>
            <a:off x="371520" y="3326400"/>
            <a:ext cx="3805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F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3" name=""/>
          <p:cNvSpPr txBox="1"/>
          <p:nvPr/>
        </p:nvSpPr>
        <p:spPr>
          <a:xfrm>
            <a:off x="3536280" y="3326400"/>
            <a:ext cx="34480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Ioniserede metaller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4" name=""/>
          <p:cNvSpPr txBox="1"/>
          <p:nvPr/>
        </p:nvSpPr>
        <p:spPr>
          <a:xfrm>
            <a:off x="371520" y="3983760"/>
            <a:ext cx="3805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G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5" name=""/>
          <p:cNvSpPr txBox="1"/>
          <p:nvPr/>
        </p:nvSpPr>
        <p:spPr>
          <a:xfrm>
            <a:off x="3536280" y="3983760"/>
            <a:ext cx="55738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Ioniserede og neutrale metaller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6" name=""/>
          <p:cNvSpPr txBox="1"/>
          <p:nvPr/>
        </p:nvSpPr>
        <p:spPr>
          <a:xfrm>
            <a:off x="371520" y="4640760"/>
            <a:ext cx="3805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K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7" name=""/>
          <p:cNvSpPr txBox="1"/>
          <p:nvPr/>
        </p:nvSpPr>
        <p:spPr>
          <a:xfrm>
            <a:off x="3536280" y="4640760"/>
            <a:ext cx="31186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Neutrale metaller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8" name=""/>
          <p:cNvSpPr txBox="1"/>
          <p:nvPr/>
        </p:nvSpPr>
        <p:spPr>
          <a:xfrm>
            <a:off x="371520" y="5298120"/>
            <a:ext cx="3805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M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9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70" name=""/>
          <p:cNvSpPr txBox="1"/>
          <p:nvPr/>
        </p:nvSpPr>
        <p:spPr>
          <a:xfrm>
            <a:off x="3536280" y="5298120"/>
            <a:ext cx="37422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Neutrale atomer, TiO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1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73" name=""/>
          <p:cNvSpPr/>
          <p:nvPr/>
        </p:nvSpPr>
        <p:spPr>
          <a:xfrm>
            <a:off x="971280" y="1114200"/>
            <a:ext cx="66960" cy="66960"/>
          </a:xfrm>
          <a:custGeom>
            <a:avLst/>
            <a:gdLst/>
            <a:ahLst/>
            <a:rect l="0" t="0" r="r" b="b"/>
            <a:pathLst>
              <a:path w="186" h="186">
                <a:moveTo>
                  <a:pt x="186" y="93"/>
                </a:moveTo>
                <a:cubicBezTo>
                  <a:pt x="186" y="105"/>
                  <a:pt x="184" y="117"/>
                  <a:pt x="179" y="128"/>
                </a:cubicBezTo>
                <a:cubicBezTo>
                  <a:pt x="175" y="139"/>
                  <a:pt x="167" y="150"/>
                  <a:pt x="158" y="159"/>
                </a:cubicBezTo>
                <a:cubicBezTo>
                  <a:pt x="150" y="168"/>
                  <a:pt x="140" y="174"/>
                  <a:pt x="128" y="179"/>
                </a:cubicBezTo>
                <a:cubicBezTo>
                  <a:pt x="117" y="184"/>
                  <a:pt x="105" y="186"/>
                  <a:pt x="93" y="186"/>
                </a:cubicBezTo>
                <a:cubicBezTo>
                  <a:pt x="81" y="186"/>
                  <a:pt x="69" y="184"/>
                  <a:pt x="57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9" y="150"/>
                  <a:pt x="12" y="139"/>
                  <a:pt x="7" y="128"/>
                </a:cubicBezTo>
                <a:cubicBezTo>
                  <a:pt x="3" y="117"/>
                  <a:pt x="0" y="105"/>
                  <a:pt x="0" y="93"/>
                </a:cubicBezTo>
                <a:cubicBezTo>
                  <a:pt x="0" y="80"/>
                  <a:pt x="3" y="68"/>
                  <a:pt x="7" y="57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40" y="12"/>
                  <a:pt x="150" y="18"/>
                  <a:pt x="158" y="27"/>
                </a:cubicBezTo>
                <a:cubicBezTo>
                  <a:pt x="167" y="36"/>
                  <a:pt x="175" y="46"/>
                  <a:pt x="179" y="57"/>
                </a:cubicBezTo>
                <a:cubicBezTo>
                  <a:pt x="184" y="68"/>
                  <a:pt x="186" y="80"/>
                  <a:pt x="186" y="9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4" name=""/>
          <p:cNvSpPr txBox="1"/>
          <p:nvPr/>
        </p:nvSpPr>
        <p:spPr>
          <a:xfrm>
            <a:off x="1677600" y="147240"/>
            <a:ext cx="547956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Sammenlign spektre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5" name=""/>
          <p:cNvSpPr/>
          <p:nvPr/>
        </p:nvSpPr>
        <p:spPr>
          <a:xfrm>
            <a:off x="971280" y="1361880"/>
            <a:ext cx="66960" cy="66960"/>
          </a:xfrm>
          <a:custGeom>
            <a:avLst/>
            <a:gdLst/>
            <a:ahLst/>
            <a:rect l="0" t="0" r="r" b="b"/>
            <a:pathLst>
              <a:path w="186" h="186">
                <a:moveTo>
                  <a:pt x="186" y="94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5" y="140"/>
                  <a:pt x="167" y="150"/>
                  <a:pt x="158" y="159"/>
                </a:cubicBezTo>
                <a:cubicBezTo>
                  <a:pt x="150" y="168"/>
                  <a:pt x="140" y="174"/>
                  <a:pt x="128" y="179"/>
                </a:cubicBezTo>
                <a:cubicBezTo>
                  <a:pt x="117" y="184"/>
                  <a:pt x="105" y="186"/>
                  <a:pt x="93" y="186"/>
                </a:cubicBezTo>
                <a:cubicBezTo>
                  <a:pt x="81" y="186"/>
                  <a:pt x="69" y="184"/>
                  <a:pt x="57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9" y="150"/>
                  <a:pt x="12" y="140"/>
                  <a:pt x="7" y="129"/>
                </a:cubicBezTo>
                <a:cubicBezTo>
                  <a:pt x="3" y="118"/>
                  <a:pt x="0" y="106"/>
                  <a:pt x="0" y="94"/>
                </a:cubicBezTo>
                <a:cubicBezTo>
                  <a:pt x="0" y="81"/>
                  <a:pt x="3" y="69"/>
                  <a:pt x="7" y="58"/>
                </a:cubicBezTo>
                <a:cubicBezTo>
                  <a:pt x="12" y="47"/>
                  <a:pt x="19" y="37"/>
                  <a:pt x="27" y="28"/>
                </a:cubicBezTo>
                <a:cubicBezTo>
                  <a:pt x="36" y="19"/>
                  <a:pt x="46" y="13"/>
                  <a:pt x="57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40" y="13"/>
                  <a:pt x="150" y="19"/>
                  <a:pt x="158" y="28"/>
                </a:cubicBezTo>
                <a:cubicBezTo>
                  <a:pt x="167" y="37"/>
                  <a:pt x="175" y="47"/>
                  <a:pt x="179" y="58"/>
                </a:cubicBezTo>
                <a:cubicBezTo>
                  <a:pt x="184" y="69"/>
                  <a:pt x="186" y="81"/>
                  <a:pt x="186" y="94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6" name=""/>
          <p:cNvSpPr txBox="1"/>
          <p:nvPr/>
        </p:nvSpPr>
        <p:spPr>
          <a:xfrm>
            <a:off x="1167840" y="1015560"/>
            <a:ext cx="7741080" cy="26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00" spc="-1" strike="noStrike">
                <a:solidFill>
                  <a:srgbClr val="eeeeee"/>
                </a:solidFill>
                <a:latin typeface="OpenSans"/>
                <a:ea typeface="OpenSans"/>
              </a:rPr>
              <a:t>9 spektre af kendte stjerner. Læg dem op i spektralklasserækkefølge. Sammenlign dem.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7" name=""/>
          <p:cNvSpPr/>
          <p:nvPr/>
        </p:nvSpPr>
        <p:spPr>
          <a:xfrm>
            <a:off x="971280" y="1609560"/>
            <a:ext cx="66960" cy="66960"/>
          </a:xfrm>
          <a:custGeom>
            <a:avLst/>
            <a:gdLst/>
            <a:ahLst/>
            <a:rect l="0" t="0" r="r" b="b"/>
            <a:pathLst>
              <a:path w="186" h="186">
                <a:moveTo>
                  <a:pt x="186" y="94"/>
                </a:moveTo>
                <a:cubicBezTo>
                  <a:pt x="186" y="106"/>
                  <a:pt x="184" y="117"/>
                  <a:pt x="179" y="129"/>
                </a:cubicBezTo>
                <a:cubicBezTo>
                  <a:pt x="175" y="140"/>
                  <a:pt x="167" y="150"/>
                  <a:pt x="158" y="159"/>
                </a:cubicBezTo>
                <a:cubicBezTo>
                  <a:pt x="150" y="167"/>
                  <a:pt x="140" y="174"/>
                  <a:pt x="128" y="179"/>
                </a:cubicBezTo>
                <a:cubicBezTo>
                  <a:pt x="117" y="184"/>
                  <a:pt x="105" y="186"/>
                  <a:pt x="93" y="186"/>
                </a:cubicBezTo>
                <a:cubicBezTo>
                  <a:pt x="81" y="186"/>
                  <a:pt x="69" y="184"/>
                  <a:pt x="57" y="179"/>
                </a:cubicBezTo>
                <a:cubicBezTo>
                  <a:pt x="46" y="174"/>
                  <a:pt x="36" y="167"/>
                  <a:pt x="27" y="159"/>
                </a:cubicBezTo>
                <a:cubicBezTo>
                  <a:pt x="19" y="150"/>
                  <a:pt x="12" y="140"/>
                  <a:pt x="7" y="129"/>
                </a:cubicBezTo>
                <a:cubicBezTo>
                  <a:pt x="3" y="117"/>
                  <a:pt x="0" y="106"/>
                  <a:pt x="0" y="94"/>
                </a:cubicBezTo>
                <a:cubicBezTo>
                  <a:pt x="0" y="81"/>
                  <a:pt x="3" y="69"/>
                  <a:pt x="7" y="57"/>
                </a:cubicBezTo>
                <a:cubicBezTo>
                  <a:pt x="12" y="45"/>
                  <a:pt x="19" y="35"/>
                  <a:pt x="27" y="27"/>
                </a:cubicBezTo>
                <a:cubicBezTo>
                  <a:pt x="36" y="18"/>
                  <a:pt x="46" y="11"/>
                  <a:pt x="57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40" y="11"/>
                  <a:pt x="150" y="18"/>
                  <a:pt x="158" y="27"/>
                </a:cubicBezTo>
                <a:cubicBezTo>
                  <a:pt x="167" y="35"/>
                  <a:pt x="175" y="45"/>
                  <a:pt x="179" y="57"/>
                </a:cubicBezTo>
                <a:cubicBezTo>
                  <a:pt x="184" y="69"/>
                  <a:pt x="186" y="81"/>
                  <a:pt x="186" y="94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8" name=""/>
          <p:cNvSpPr txBox="1"/>
          <p:nvPr/>
        </p:nvSpPr>
        <p:spPr>
          <a:xfrm>
            <a:off x="1167840" y="1263240"/>
            <a:ext cx="4234320" cy="26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00" spc="-1" strike="noStrike">
                <a:solidFill>
                  <a:srgbClr val="eeeeee"/>
                </a:solidFill>
                <a:latin typeface="OpenSans"/>
                <a:ea typeface="OpenSans"/>
              </a:rPr>
              <a:t>Læg mærke til bredde af udvalgte spektrallinjer.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9" name=""/>
          <p:cNvSpPr/>
          <p:nvPr/>
        </p:nvSpPr>
        <p:spPr>
          <a:xfrm>
            <a:off x="971280" y="1857240"/>
            <a:ext cx="66960" cy="66960"/>
          </a:xfrm>
          <a:custGeom>
            <a:avLst/>
            <a:gdLst/>
            <a:ahLst/>
            <a:rect l="0" t="0" r="r" b="b"/>
            <a:pathLst>
              <a:path w="186" h="186">
                <a:moveTo>
                  <a:pt x="186" y="92"/>
                </a:moveTo>
                <a:cubicBezTo>
                  <a:pt x="186" y="105"/>
                  <a:pt x="184" y="117"/>
                  <a:pt x="179" y="129"/>
                </a:cubicBezTo>
                <a:cubicBezTo>
                  <a:pt x="175" y="140"/>
                  <a:pt x="167" y="150"/>
                  <a:pt x="158" y="159"/>
                </a:cubicBezTo>
                <a:cubicBezTo>
                  <a:pt x="150" y="167"/>
                  <a:pt x="140" y="174"/>
                  <a:pt x="128" y="179"/>
                </a:cubicBezTo>
                <a:cubicBezTo>
                  <a:pt x="117" y="183"/>
                  <a:pt x="105" y="186"/>
                  <a:pt x="93" y="186"/>
                </a:cubicBezTo>
                <a:cubicBezTo>
                  <a:pt x="81" y="186"/>
                  <a:pt x="69" y="183"/>
                  <a:pt x="57" y="179"/>
                </a:cubicBezTo>
                <a:cubicBezTo>
                  <a:pt x="46" y="174"/>
                  <a:pt x="36" y="167"/>
                  <a:pt x="27" y="159"/>
                </a:cubicBezTo>
                <a:cubicBezTo>
                  <a:pt x="19" y="150"/>
                  <a:pt x="12" y="140"/>
                  <a:pt x="7" y="129"/>
                </a:cubicBezTo>
                <a:cubicBezTo>
                  <a:pt x="3" y="117"/>
                  <a:pt x="0" y="105"/>
                  <a:pt x="0" y="92"/>
                </a:cubicBezTo>
                <a:cubicBezTo>
                  <a:pt x="0" y="80"/>
                  <a:pt x="3" y="68"/>
                  <a:pt x="7" y="57"/>
                </a:cubicBezTo>
                <a:cubicBezTo>
                  <a:pt x="12" y="45"/>
                  <a:pt x="19" y="35"/>
                  <a:pt x="27" y="27"/>
                </a:cubicBezTo>
                <a:cubicBezTo>
                  <a:pt x="36" y="18"/>
                  <a:pt x="46" y="11"/>
                  <a:pt x="57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40" y="11"/>
                  <a:pt x="150" y="18"/>
                  <a:pt x="158" y="27"/>
                </a:cubicBezTo>
                <a:cubicBezTo>
                  <a:pt x="167" y="35"/>
                  <a:pt x="175" y="45"/>
                  <a:pt x="179" y="57"/>
                </a:cubicBezTo>
                <a:cubicBezTo>
                  <a:pt x="184" y="68"/>
                  <a:pt x="186" y="80"/>
                  <a:pt x="186" y="9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0" name=""/>
          <p:cNvSpPr txBox="1"/>
          <p:nvPr/>
        </p:nvSpPr>
        <p:spPr>
          <a:xfrm>
            <a:off x="1167840" y="1510920"/>
            <a:ext cx="3880800" cy="26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00" spc="-1" strike="noStrike">
                <a:solidFill>
                  <a:srgbClr val="eeeeee"/>
                </a:solidFill>
                <a:latin typeface="OpenSans"/>
                <a:ea typeface="OpenSans"/>
              </a:rPr>
              <a:t>Hydrogenlinje ved 6563 Å er god at studere.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1" name=""/>
          <p:cNvSpPr/>
          <p:nvPr/>
        </p:nvSpPr>
        <p:spPr>
          <a:xfrm>
            <a:off x="971280" y="2104920"/>
            <a:ext cx="66960" cy="66960"/>
          </a:xfrm>
          <a:custGeom>
            <a:avLst/>
            <a:gdLst/>
            <a:ahLst/>
            <a:rect l="0" t="0" r="r" b="b"/>
            <a:pathLst>
              <a:path w="186" h="186">
                <a:moveTo>
                  <a:pt x="186" y="92"/>
                </a:moveTo>
                <a:cubicBezTo>
                  <a:pt x="186" y="105"/>
                  <a:pt x="184" y="116"/>
                  <a:pt x="179" y="128"/>
                </a:cubicBezTo>
                <a:cubicBezTo>
                  <a:pt x="175" y="139"/>
                  <a:pt x="167" y="149"/>
                  <a:pt x="158" y="158"/>
                </a:cubicBezTo>
                <a:cubicBezTo>
                  <a:pt x="150" y="167"/>
                  <a:pt x="140" y="174"/>
                  <a:pt x="128" y="179"/>
                </a:cubicBezTo>
                <a:cubicBezTo>
                  <a:pt x="117" y="183"/>
                  <a:pt x="105" y="186"/>
                  <a:pt x="93" y="186"/>
                </a:cubicBezTo>
                <a:cubicBezTo>
                  <a:pt x="81" y="186"/>
                  <a:pt x="69" y="183"/>
                  <a:pt x="57" y="179"/>
                </a:cubicBezTo>
                <a:cubicBezTo>
                  <a:pt x="46" y="174"/>
                  <a:pt x="36" y="167"/>
                  <a:pt x="27" y="158"/>
                </a:cubicBezTo>
                <a:cubicBezTo>
                  <a:pt x="19" y="149"/>
                  <a:pt x="12" y="139"/>
                  <a:pt x="7" y="128"/>
                </a:cubicBezTo>
                <a:cubicBezTo>
                  <a:pt x="3" y="116"/>
                  <a:pt x="0" y="105"/>
                  <a:pt x="0" y="92"/>
                </a:cubicBezTo>
                <a:cubicBezTo>
                  <a:pt x="0" y="80"/>
                  <a:pt x="3" y="68"/>
                  <a:pt x="7" y="57"/>
                </a:cubicBezTo>
                <a:cubicBezTo>
                  <a:pt x="12" y="45"/>
                  <a:pt x="19" y="35"/>
                  <a:pt x="27" y="27"/>
                </a:cubicBezTo>
                <a:cubicBezTo>
                  <a:pt x="36" y="18"/>
                  <a:pt x="46" y="11"/>
                  <a:pt x="57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5" y="0"/>
                  <a:pt x="117" y="2"/>
                  <a:pt x="128" y="7"/>
                </a:cubicBezTo>
                <a:cubicBezTo>
                  <a:pt x="140" y="11"/>
                  <a:pt x="150" y="18"/>
                  <a:pt x="158" y="27"/>
                </a:cubicBezTo>
                <a:cubicBezTo>
                  <a:pt x="167" y="35"/>
                  <a:pt x="175" y="45"/>
                  <a:pt x="179" y="57"/>
                </a:cubicBezTo>
                <a:cubicBezTo>
                  <a:pt x="184" y="68"/>
                  <a:pt x="186" y="80"/>
                  <a:pt x="186" y="92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2" name=""/>
          <p:cNvSpPr txBox="1"/>
          <p:nvPr/>
        </p:nvSpPr>
        <p:spPr>
          <a:xfrm>
            <a:off x="1167840" y="1758600"/>
            <a:ext cx="4961520" cy="26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00" spc="-1" strike="noStrike">
                <a:solidFill>
                  <a:srgbClr val="eeeeee"/>
                </a:solidFill>
                <a:latin typeface="OpenSans"/>
                <a:ea typeface="OpenSans"/>
              </a:rPr>
              <a:t>Varme stjerner har bredere absorptionslinjer end kolde.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3" name=""/>
          <p:cNvSpPr/>
          <p:nvPr/>
        </p:nvSpPr>
        <p:spPr>
          <a:xfrm>
            <a:off x="971280" y="2352600"/>
            <a:ext cx="66960" cy="66960"/>
          </a:xfrm>
          <a:custGeom>
            <a:avLst/>
            <a:gdLst/>
            <a:ahLst/>
            <a:rect l="0" t="0" r="r" b="b"/>
            <a:pathLst>
              <a:path w="186" h="186">
                <a:moveTo>
                  <a:pt x="186" y="93"/>
                </a:moveTo>
                <a:cubicBezTo>
                  <a:pt x="186" y="105"/>
                  <a:pt x="184" y="117"/>
                  <a:pt x="179" y="128"/>
                </a:cubicBezTo>
                <a:cubicBezTo>
                  <a:pt x="175" y="140"/>
                  <a:pt x="167" y="150"/>
                  <a:pt x="158" y="159"/>
                </a:cubicBezTo>
                <a:cubicBezTo>
                  <a:pt x="150" y="167"/>
                  <a:pt x="140" y="174"/>
                  <a:pt x="128" y="179"/>
                </a:cubicBezTo>
                <a:cubicBezTo>
                  <a:pt x="117" y="183"/>
                  <a:pt x="105" y="186"/>
                  <a:pt x="93" y="186"/>
                </a:cubicBezTo>
                <a:cubicBezTo>
                  <a:pt x="81" y="186"/>
                  <a:pt x="69" y="183"/>
                  <a:pt x="57" y="179"/>
                </a:cubicBezTo>
                <a:cubicBezTo>
                  <a:pt x="46" y="174"/>
                  <a:pt x="36" y="167"/>
                  <a:pt x="27" y="159"/>
                </a:cubicBezTo>
                <a:cubicBezTo>
                  <a:pt x="19" y="150"/>
                  <a:pt x="12" y="140"/>
                  <a:pt x="7" y="128"/>
                </a:cubicBezTo>
                <a:cubicBezTo>
                  <a:pt x="3" y="117"/>
                  <a:pt x="0" y="105"/>
                  <a:pt x="0" y="93"/>
                </a:cubicBezTo>
                <a:cubicBezTo>
                  <a:pt x="0" y="81"/>
                  <a:pt x="3" y="69"/>
                  <a:pt x="7" y="57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8"/>
                  <a:pt x="46" y="11"/>
                  <a:pt x="57" y="7"/>
                </a:cubicBezTo>
                <a:cubicBezTo>
                  <a:pt x="69" y="2"/>
                  <a:pt x="81" y="0"/>
                  <a:pt x="93" y="0"/>
                </a:cubicBezTo>
                <a:cubicBezTo>
                  <a:pt x="105" y="0"/>
                  <a:pt x="117" y="2"/>
                  <a:pt x="128" y="6"/>
                </a:cubicBezTo>
                <a:cubicBezTo>
                  <a:pt x="140" y="11"/>
                  <a:pt x="150" y="18"/>
                  <a:pt x="158" y="27"/>
                </a:cubicBezTo>
                <a:cubicBezTo>
                  <a:pt x="167" y="36"/>
                  <a:pt x="175" y="46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4" name=""/>
          <p:cNvSpPr txBox="1"/>
          <p:nvPr/>
        </p:nvSpPr>
        <p:spPr>
          <a:xfrm>
            <a:off x="1167840" y="2006280"/>
            <a:ext cx="4619880" cy="26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00" spc="-1" strike="noStrike">
                <a:solidFill>
                  <a:srgbClr val="eeeeee"/>
                </a:solidFill>
                <a:latin typeface="OpenSans"/>
                <a:ea typeface="OpenSans"/>
              </a:rPr>
              <a:t>Kolde stjerner har mere "ujævne" spektre ift. varme.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85" name="" descr=""/>
          <p:cNvPicPr/>
          <p:nvPr/>
        </p:nvPicPr>
        <p:blipFill>
          <a:blip r:embed="rId1"/>
          <a:stretch/>
        </p:blipFill>
        <p:spPr>
          <a:xfrm>
            <a:off x="409680" y="2895480"/>
            <a:ext cx="8686440" cy="2904840"/>
          </a:xfrm>
          <a:prstGeom prst="rect">
            <a:avLst/>
          </a:prstGeom>
          <a:ln w="0">
            <a:noFill/>
          </a:ln>
        </p:spPr>
      </p:pic>
      <p:sp>
        <p:nvSpPr>
          <p:cNvPr id="1386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7" name=""/>
          <p:cNvSpPr txBox="1"/>
          <p:nvPr/>
        </p:nvSpPr>
        <p:spPr>
          <a:xfrm>
            <a:off x="1167840" y="2253960"/>
            <a:ext cx="5567760" cy="26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500" spc="-1" strike="noStrike">
                <a:solidFill>
                  <a:srgbClr val="eeeeee"/>
                </a:solidFill>
                <a:latin typeface="OpenSans"/>
                <a:ea typeface="OpenSans"/>
              </a:rPr>
              <a:t>Nogle spektrallinjer optræder hos nogle stjerner og ikke andre.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8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390" name="" descr=""/>
          <p:cNvPicPr/>
          <p:nvPr/>
        </p:nvPicPr>
        <p:blipFill>
          <a:blip r:embed="rId1"/>
          <a:stretch/>
        </p:blipFill>
        <p:spPr>
          <a:xfrm>
            <a:off x="1895400" y="1219320"/>
            <a:ext cx="5714640" cy="1904760"/>
          </a:xfrm>
          <a:prstGeom prst="rect">
            <a:avLst/>
          </a:prstGeom>
          <a:ln w="0">
            <a:noFill/>
          </a:ln>
        </p:spPr>
      </p:pic>
      <p:pic>
        <p:nvPicPr>
          <p:cNvPr id="1391" name="" descr=""/>
          <p:cNvPicPr/>
          <p:nvPr/>
        </p:nvPicPr>
        <p:blipFill>
          <a:blip r:embed="rId2"/>
          <a:stretch/>
        </p:blipFill>
        <p:spPr>
          <a:xfrm>
            <a:off x="1895400" y="3762360"/>
            <a:ext cx="5714640" cy="1904760"/>
          </a:xfrm>
          <a:prstGeom prst="rect">
            <a:avLst/>
          </a:prstGeom>
          <a:ln w="0">
            <a:noFill/>
          </a:ln>
        </p:spPr>
      </p:pic>
      <p:sp>
        <p:nvSpPr>
          <p:cNvPr id="1392" name=""/>
          <p:cNvSpPr/>
          <p:nvPr/>
        </p:nvSpPr>
        <p:spPr>
          <a:xfrm>
            <a:off x="1819080" y="62197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4" y="179"/>
                  <a:pt x="215" y="192"/>
                  <a:pt x="204" y="203"/>
                </a:cubicBezTo>
                <a:cubicBezTo>
                  <a:pt x="193" y="214"/>
                  <a:pt x="180" y="224"/>
                  <a:pt x="166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5" y="230"/>
                </a:cubicBezTo>
                <a:cubicBezTo>
                  <a:pt x="59" y="224"/>
                  <a:pt x="46" y="214"/>
                  <a:pt x="35" y="203"/>
                </a:cubicBezTo>
                <a:cubicBezTo>
                  <a:pt x="24" y="192"/>
                  <a:pt x="15" y="179"/>
                  <a:pt x="9" y="164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8"/>
                  <a:pt x="24" y="46"/>
                  <a:pt x="35" y="34"/>
                </a:cubicBezTo>
                <a:cubicBezTo>
                  <a:pt x="46" y="23"/>
                  <a:pt x="59" y="15"/>
                  <a:pt x="75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6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8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3" name=""/>
          <p:cNvSpPr txBox="1"/>
          <p:nvPr/>
        </p:nvSpPr>
        <p:spPr>
          <a:xfrm>
            <a:off x="2055960" y="147240"/>
            <a:ext cx="483192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2 ukendte stjerner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4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95" name=""/>
          <p:cNvSpPr txBox="1"/>
          <p:nvPr/>
        </p:nvSpPr>
        <p:spPr>
          <a:xfrm>
            <a:off x="2049840" y="6099120"/>
            <a:ext cx="6003720" cy="3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800" spc="-1" strike="noStrike">
                <a:solidFill>
                  <a:srgbClr val="eeeeee"/>
                </a:solidFill>
                <a:latin typeface="OpenSans"/>
                <a:ea typeface="OpenSans"/>
              </a:rPr>
              <a:t>Giv jeres bedste bud på disse to stjerners spektralklasse.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6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54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398" name="" descr=""/>
          <p:cNvPicPr/>
          <p:nvPr/>
        </p:nvPicPr>
        <p:blipFill>
          <a:blip r:embed="rId1"/>
          <a:stretch/>
        </p:blipFill>
        <p:spPr>
          <a:xfrm>
            <a:off x="1419120" y="1219320"/>
            <a:ext cx="6667200" cy="2228400"/>
          </a:xfrm>
          <a:prstGeom prst="rect">
            <a:avLst/>
          </a:prstGeom>
          <a:ln w="0">
            <a:noFill/>
          </a:ln>
        </p:spPr>
      </p:pic>
      <p:pic>
        <p:nvPicPr>
          <p:cNvPr id="1399" name="" descr=""/>
          <p:cNvPicPr/>
          <p:nvPr/>
        </p:nvPicPr>
        <p:blipFill>
          <a:blip r:embed="rId2"/>
          <a:stretch/>
        </p:blipFill>
        <p:spPr>
          <a:xfrm>
            <a:off x="1419120" y="4124160"/>
            <a:ext cx="6667200" cy="2219040"/>
          </a:xfrm>
          <a:prstGeom prst="rect">
            <a:avLst/>
          </a:prstGeom>
          <a:ln w="0">
            <a:noFill/>
          </a:ln>
        </p:spPr>
      </p:pic>
      <p:sp>
        <p:nvSpPr>
          <p:cNvPr id="1400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01" name=""/>
          <p:cNvSpPr txBox="1"/>
          <p:nvPr/>
        </p:nvSpPr>
        <p:spPr>
          <a:xfrm>
            <a:off x="2976120" y="147240"/>
            <a:ext cx="322092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Og svaret er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2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55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04" name=""/>
          <p:cNvSpPr/>
          <p:nvPr/>
        </p:nvSpPr>
        <p:spPr>
          <a:xfrm>
            <a:off x="990360" y="323640"/>
            <a:ext cx="133920" cy="133560"/>
          </a:xfrm>
          <a:custGeom>
            <a:avLst/>
            <a:gdLst/>
            <a:ahLst/>
            <a:rect l="0" t="0" r="r" b="b"/>
            <a:pathLst>
              <a:path w="372" h="371">
                <a:moveTo>
                  <a:pt x="372" y="186"/>
                </a:moveTo>
                <a:cubicBezTo>
                  <a:pt x="372" y="198"/>
                  <a:pt x="370" y="210"/>
                  <a:pt x="368" y="222"/>
                </a:cubicBezTo>
                <a:cubicBezTo>
                  <a:pt x="366" y="234"/>
                  <a:pt x="362" y="246"/>
                  <a:pt x="357" y="257"/>
                </a:cubicBezTo>
                <a:cubicBezTo>
                  <a:pt x="353" y="268"/>
                  <a:pt x="347" y="279"/>
                  <a:pt x="340" y="289"/>
                </a:cubicBezTo>
                <a:cubicBezTo>
                  <a:pt x="334" y="299"/>
                  <a:pt x="326" y="308"/>
                  <a:pt x="317" y="317"/>
                </a:cubicBezTo>
                <a:cubicBezTo>
                  <a:pt x="309" y="326"/>
                  <a:pt x="299" y="333"/>
                  <a:pt x="289" y="340"/>
                </a:cubicBezTo>
                <a:cubicBezTo>
                  <a:pt x="279" y="347"/>
                  <a:pt x="268" y="352"/>
                  <a:pt x="257" y="357"/>
                </a:cubicBezTo>
                <a:cubicBezTo>
                  <a:pt x="246" y="362"/>
                  <a:pt x="234" y="365"/>
                  <a:pt x="223" y="368"/>
                </a:cubicBezTo>
                <a:cubicBezTo>
                  <a:pt x="211" y="370"/>
                  <a:pt x="199" y="371"/>
                  <a:pt x="186" y="371"/>
                </a:cubicBezTo>
                <a:cubicBezTo>
                  <a:pt x="174" y="371"/>
                  <a:pt x="162" y="370"/>
                  <a:pt x="150" y="368"/>
                </a:cubicBezTo>
                <a:cubicBezTo>
                  <a:pt x="138" y="365"/>
                  <a:pt x="127" y="362"/>
                  <a:pt x="115" y="357"/>
                </a:cubicBezTo>
                <a:cubicBezTo>
                  <a:pt x="104" y="352"/>
                  <a:pt x="94" y="347"/>
                  <a:pt x="83" y="340"/>
                </a:cubicBezTo>
                <a:cubicBezTo>
                  <a:pt x="73" y="333"/>
                  <a:pt x="64" y="326"/>
                  <a:pt x="55" y="317"/>
                </a:cubicBezTo>
                <a:cubicBezTo>
                  <a:pt x="47" y="308"/>
                  <a:pt x="39" y="299"/>
                  <a:pt x="32" y="289"/>
                </a:cubicBezTo>
                <a:cubicBezTo>
                  <a:pt x="26" y="279"/>
                  <a:pt x="19" y="268"/>
                  <a:pt x="14" y="257"/>
                </a:cubicBezTo>
                <a:cubicBezTo>
                  <a:pt x="10" y="246"/>
                  <a:pt x="6" y="234"/>
                  <a:pt x="4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4"/>
                  <a:pt x="1" y="162"/>
                  <a:pt x="4" y="150"/>
                </a:cubicBezTo>
                <a:cubicBezTo>
                  <a:pt x="6" y="138"/>
                  <a:pt x="10" y="126"/>
                  <a:pt x="14" y="115"/>
                </a:cubicBezTo>
                <a:cubicBezTo>
                  <a:pt x="19" y="104"/>
                  <a:pt x="26" y="93"/>
                  <a:pt x="32" y="83"/>
                </a:cubicBezTo>
                <a:cubicBezTo>
                  <a:pt x="39" y="73"/>
                  <a:pt x="47" y="64"/>
                  <a:pt x="55" y="55"/>
                </a:cubicBezTo>
                <a:cubicBezTo>
                  <a:pt x="64" y="47"/>
                  <a:pt x="73" y="39"/>
                  <a:pt x="83" y="32"/>
                </a:cubicBezTo>
                <a:cubicBezTo>
                  <a:pt x="94" y="24"/>
                  <a:pt x="104" y="19"/>
                  <a:pt x="115" y="14"/>
                </a:cubicBezTo>
                <a:cubicBezTo>
                  <a:pt x="127" y="9"/>
                  <a:pt x="138" y="6"/>
                  <a:pt x="150" y="4"/>
                </a:cubicBezTo>
                <a:cubicBezTo>
                  <a:pt x="162" y="1"/>
                  <a:pt x="174" y="0"/>
                  <a:pt x="186" y="0"/>
                </a:cubicBezTo>
                <a:cubicBezTo>
                  <a:pt x="199" y="0"/>
                  <a:pt x="211" y="1"/>
                  <a:pt x="223" y="4"/>
                </a:cubicBezTo>
                <a:cubicBezTo>
                  <a:pt x="234" y="6"/>
                  <a:pt x="246" y="9"/>
                  <a:pt x="257" y="14"/>
                </a:cubicBezTo>
                <a:cubicBezTo>
                  <a:pt x="268" y="19"/>
                  <a:pt x="279" y="24"/>
                  <a:pt x="289" y="32"/>
                </a:cubicBezTo>
                <a:cubicBezTo>
                  <a:pt x="299" y="39"/>
                  <a:pt x="309" y="47"/>
                  <a:pt x="317" y="55"/>
                </a:cubicBezTo>
                <a:cubicBezTo>
                  <a:pt x="326" y="64"/>
                  <a:pt x="334" y="73"/>
                  <a:pt x="340" y="83"/>
                </a:cubicBezTo>
                <a:cubicBezTo>
                  <a:pt x="347" y="93"/>
                  <a:pt x="353" y="104"/>
                  <a:pt x="357" y="115"/>
                </a:cubicBezTo>
                <a:cubicBezTo>
                  <a:pt x="362" y="126"/>
                  <a:pt x="366" y="138"/>
                  <a:pt x="368" y="150"/>
                </a:cubicBezTo>
                <a:cubicBezTo>
                  <a:pt x="370" y="162"/>
                  <a:pt x="372" y="174"/>
                  <a:pt x="372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5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06" name=""/>
          <p:cNvSpPr txBox="1"/>
          <p:nvPr/>
        </p:nvSpPr>
        <p:spPr>
          <a:xfrm>
            <a:off x="1321920" y="116640"/>
            <a:ext cx="76176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Hvordan får man så egentlig disse spektre?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7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56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09" name=""/>
          <p:cNvSpPr/>
          <p:nvPr/>
        </p:nvSpPr>
        <p:spPr>
          <a:xfrm>
            <a:off x="990360" y="323640"/>
            <a:ext cx="133920" cy="133560"/>
          </a:xfrm>
          <a:custGeom>
            <a:avLst/>
            <a:gdLst/>
            <a:ahLst/>
            <a:rect l="0" t="0" r="r" b="b"/>
            <a:pathLst>
              <a:path w="372" h="371">
                <a:moveTo>
                  <a:pt x="372" y="186"/>
                </a:moveTo>
                <a:cubicBezTo>
                  <a:pt x="372" y="198"/>
                  <a:pt x="370" y="210"/>
                  <a:pt x="368" y="222"/>
                </a:cubicBezTo>
                <a:cubicBezTo>
                  <a:pt x="366" y="234"/>
                  <a:pt x="362" y="246"/>
                  <a:pt x="357" y="257"/>
                </a:cubicBezTo>
                <a:cubicBezTo>
                  <a:pt x="353" y="268"/>
                  <a:pt x="347" y="279"/>
                  <a:pt x="340" y="289"/>
                </a:cubicBezTo>
                <a:cubicBezTo>
                  <a:pt x="334" y="299"/>
                  <a:pt x="326" y="308"/>
                  <a:pt x="317" y="317"/>
                </a:cubicBezTo>
                <a:cubicBezTo>
                  <a:pt x="309" y="326"/>
                  <a:pt x="299" y="333"/>
                  <a:pt x="289" y="340"/>
                </a:cubicBezTo>
                <a:cubicBezTo>
                  <a:pt x="279" y="347"/>
                  <a:pt x="268" y="352"/>
                  <a:pt x="257" y="357"/>
                </a:cubicBezTo>
                <a:cubicBezTo>
                  <a:pt x="246" y="362"/>
                  <a:pt x="234" y="365"/>
                  <a:pt x="223" y="368"/>
                </a:cubicBezTo>
                <a:cubicBezTo>
                  <a:pt x="211" y="370"/>
                  <a:pt x="199" y="371"/>
                  <a:pt x="186" y="371"/>
                </a:cubicBezTo>
                <a:cubicBezTo>
                  <a:pt x="174" y="371"/>
                  <a:pt x="162" y="370"/>
                  <a:pt x="150" y="368"/>
                </a:cubicBezTo>
                <a:cubicBezTo>
                  <a:pt x="138" y="365"/>
                  <a:pt x="127" y="362"/>
                  <a:pt x="115" y="357"/>
                </a:cubicBezTo>
                <a:cubicBezTo>
                  <a:pt x="104" y="352"/>
                  <a:pt x="94" y="347"/>
                  <a:pt x="83" y="340"/>
                </a:cubicBezTo>
                <a:cubicBezTo>
                  <a:pt x="73" y="333"/>
                  <a:pt x="64" y="326"/>
                  <a:pt x="55" y="317"/>
                </a:cubicBezTo>
                <a:cubicBezTo>
                  <a:pt x="47" y="308"/>
                  <a:pt x="39" y="299"/>
                  <a:pt x="32" y="289"/>
                </a:cubicBezTo>
                <a:cubicBezTo>
                  <a:pt x="26" y="279"/>
                  <a:pt x="19" y="268"/>
                  <a:pt x="14" y="257"/>
                </a:cubicBezTo>
                <a:cubicBezTo>
                  <a:pt x="10" y="246"/>
                  <a:pt x="6" y="234"/>
                  <a:pt x="4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4"/>
                  <a:pt x="1" y="162"/>
                  <a:pt x="4" y="150"/>
                </a:cubicBezTo>
                <a:cubicBezTo>
                  <a:pt x="6" y="138"/>
                  <a:pt x="10" y="126"/>
                  <a:pt x="14" y="115"/>
                </a:cubicBezTo>
                <a:cubicBezTo>
                  <a:pt x="19" y="104"/>
                  <a:pt x="26" y="93"/>
                  <a:pt x="32" y="83"/>
                </a:cubicBezTo>
                <a:cubicBezTo>
                  <a:pt x="39" y="73"/>
                  <a:pt x="47" y="64"/>
                  <a:pt x="55" y="55"/>
                </a:cubicBezTo>
                <a:cubicBezTo>
                  <a:pt x="64" y="47"/>
                  <a:pt x="73" y="39"/>
                  <a:pt x="83" y="32"/>
                </a:cubicBezTo>
                <a:cubicBezTo>
                  <a:pt x="94" y="24"/>
                  <a:pt x="104" y="19"/>
                  <a:pt x="115" y="14"/>
                </a:cubicBezTo>
                <a:cubicBezTo>
                  <a:pt x="127" y="9"/>
                  <a:pt x="138" y="6"/>
                  <a:pt x="150" y="4"/>
                </a:cubicBezTo>
                <a:cubicBezTo>
                  <a:pt x="162" y="1"/>
                  <a:pt x="174" y="0"/>
                  <a:pt x="186" y="0"/>
                </a:cubicBezTo>
                <a:cubicBezTo>
                  <a:pt x="199" y="0"/>
                  <a:pt x="211" y="1"/>
                  <a:pt x="223" y="4"/>
                </a:cubicBezTo>
                <a:cubicBezTo>
                  <a:pt x="234" y="6"/>
                  <a:pt x="246" y="9"/>
                  <a:pt x="257" y="14"/>
                </a:cubicBezTo>
                <a:cubicBezTo>
                  <a:pt x="268" y="19"/>
                  <a:pt x="279" y="24"/>
                  <a:pt x="289" y="32"/>
                </a:cubicBezTo>
                <a:cubicBezTo>
                  <a:pt x="299" y="39"/>
                  <a:pt x="309" y="47"/>
                  <a:pt x="317" y="55"/>
                </a:cubicBezTo>
                <a:cubicBezTo>
                  <a:pt x="326" y="64"/>
                  <a:pt x="334" y="73"/>
                  <a:pt x="340" y="83"/>
                </a:cubicBezTo>
                <a:cubicBezTo>
                  <a:pt x="347" y="93"/>
                  <a:pt x="353" y="104"/>
                  <a:pt x="357" y="115"/>
                </a:cubicBezTo>
                <a:cubicBezTo>
                  <a:pt x="362" y="126"/>
                  <a:pt x="366" y="138"/>
                  <a:pt x="368" y="150"/>
                </a:cubicBezTo>
                <a:cubicBezTo>
                  <a:pt x="370" y="162"/>
                  <a:pt x="372" y="174"/>
                  <a:pt x="372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0" name=""/>
          <p:cNvSpPr/>
          <p:nvPr/>
        </p:nvSpPr>
        <p:spPr>
          <a:xfrm>
            <a:off x="2933640" y="819000"/>
            <a:ext cx="133560" cy="133560"/>
          </a:xfrm>
          <a:custGeom>
            <a:avLst/>
            <a:gdLst/>
            <a:ahLst/>
            <a:rect l="0" t="0" r="r" b="b"/>
            <a:pathLst>
              <a:path w="371" h="371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5"/>
                  <a:pt x="357" y="257"/>
                </a:cubicBezTo>
                <a:cubicBezTo>
                  <a:pt x="352" y="268"/>
                  <a:pt x="347" y="279"/>
                  <a:pt x="340" y="289"/>
                </a:cubicBezTo>
                <a:cubicBezTo>
                  <a:pt x="333" y="299"/>
                  <a:pt x="325" y="308"/>
                  <a:pt x="317" y="317"/>
                </a:cubicBezTo>
                <a:cubicBezTo>
                  <a:pt x="308" y="326"/>
                  <a:pt x="299" y="333"/>
                  <a:pt x="289" y="340"/>
                </a:cubicBezTo>
                <a:cubicBezTo>
                  <a:pt x="279" y="347"/>
                  <a:pt x="268" y="352"/>
                  <a:pt x="257" y="357"/>
                </a:cubicBezTo>
                <a:cubicBezTo>
                  <a:pt x="246" y="362"/>
                  <a:pt x="234" y="365"/>
                  <a:pt x="222" y="368"/>
                </a:cubicBezTo>
                <a:cubicBezTo>
                  <a:pt x="210" y="370"/>
                  <a:pt x="198" y="371"/>
                  <a:pt x="186" y="371"/>
                </a:cubicBezTo>
                <a:cubicBezTo>
                  <a:pt x="173" y="371"/>
                  <a:pt x="161" y="370"/>
                  <a:pt x="149" y="368"/>
                </a:cubicBezTo>
                <a:cubicBezTo>
                  <a:pt x="137" y="365"/>
                  <a:pt x="125" y="362"/>
                  <a:pt x="114" y="357"/>
                </a:cubicBezTo>
                <a:cubicBezTo>
                  <a:pt x="103" y="352"/>
                  <a:pt x="92" y="347"/>
                  <a:pt x="82" y="340"/>
                </a:cubicBezTo>
                <a:cubicBezTo>
                  <a:pt x="72" y="333"/>
                  <a:pt x="63" y="326"/>
                  <a:pt x="54" y="317"/>
                </a:cubicBezTo>
                <a:cubicBezTo>
                  <a:pt x="45" y="308"/>
                  <a:pt x="38" y="299"/>
                  <a:pt x="31" y="289"/>
                </a:cubicBezTo>
                <a:cubicBezTo>
                  <a:pt x="24" y="279"/>
                  <a:pt x="18" y="268"/>
                  <a:pt x="14" y="257"/>
                </a:cubicBezTo>
                <a:cubicBezTo>
                  <a:pt x="9" y="245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5"/>
                  <a:pt x="14" y="114"/>
                </a:cubicBezTo>
                <a:cubicBezTo>
                  <a:pt x="18" y="103"/>
                  <a:pt x="24" y="92"/>
                  <a:pt x="31" y="82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5"/>
                  <a:pt x="72" y="38"/>
                  <a:pt x="82" y="31"/>
                </a:cubicBezTo>
                <a:cubicBezTo>
                  <a:pt x="92" y="24"/>
                  <a:pt x="103" y="19"/>
                  <a:pt x="114" y="14"/>
                </a:cubicBezTo>
                <a:cubicBezTo>
                  <a:pt x="125" y="9"/>
                  <a:pt x="137" y="6"/>
                  <a:pt x="149" y="3"/>
                </a:cubicBezTo>
                <a:cubicBezTo>
                  <a:pt x="161" y="1"/>
                  <a:pt x="173" y="0"/>
                  <a:pt x="186" y="0"/>
                </a:cubicBezTo>
                <a:cubicBezTo>
                  <a:pt x="198" y="0"/>
                  <a:pt x="210" y="1"/>
                  <a:pt x="222" y="3"/>
                </a:cubicBezTo>
                <a:cubicBezTo>
                  <a:pt x="234" y="6"/>
                  <a:pt x="246" y="9"/>
                  <a:pt x="257" y="14"/>
                </a:cubicBezTo>
                <a:cubicBezTo>
                  <a:pt x="268" y="18"/>
                  <a:pt x="279" y="24"/>
                  <a:pt x="289" y="31"/>
                </a:cubicBezTo>
                <a:cubicBezTo>
                  <a:pt x="299" y="38"/>
                  <a:pt x="308" y="45"/>
                  <a:pt x="317" y="54"/>
                </a:cubicBezTo>
                <a:cubicBezTo>
                  <a:pt x="325" y="63"/>
                  <a:pt x="333" y="72"/>
                  <a:pt x="340" y="82"/>
                </a:cubicBezTo>
                <a:cubicBezTo>
                  <a:pt x="347" y="92"/>
                  <a:pt x="352" y="103"/>
                  <a:pt x="357" y="114"/>
                </a:cubicBezTo>
                <a:cubicBezTo>
                  <a:pt x="362" y="125"/>
                  <a:pt x="365" y="138"/>
                  <a:pt x="368" y="150"/>
                </a:cubicBezTo>
                <a:cubicBezTo>
                  <a:pt x="370" y="162"/>
                  <a:pt x="371" y="174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1" name=""/>
          <p:cNvSpPr txBox="1"/>
          <p:nvPr/>
        </p:nvSpPr>
        <p:spPr>
          <a:xfrm>
            <a:off x="1321920" y="116640"/>
            <a:ext cx="76176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Hvordan får man så egentlig disse spektre?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2" name=""/>
          <p:cNvSpPr/>
          <p:nvPr/>
        </p:nvSpPr>
        <p:spPr>
          <a:xfrm>
            <a:off x="9077040" y="6619680"/>
            <a:ext cx="352800" cy="228960"/>
          </a:xfrm>
          <a:custGeom>
            <a:avLst/>
            <a:gdLst/>
            <a:ahLst/>
            <a:rect l="0" t="0" r="r" b="b"/>
            <a:pathLst>
              <a:path w="980" h="636">
                <a:moveTo>
                  <a:pt x="0" y="0"/>
                </a:moveTo>
                <a:lnTo>
                  <a:pt x="980" y="0"/>
                </a:lnTo>
                <a:lnTo>
                  <a:pt x="980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13" name=""/>
          <p:cNvSpPr txBox="1"/>
          <p:nvPr/>
        </p:nvSpPr>
        <p:spPr>
          <a:xfrm>
            <a:off x="3262680" y="612000"/>
            <a:ext cx="37375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Vha et spektrometer!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4" name=""/>
          <p:cNvSpPr txBox="1"/>
          <p:nvPr/>
        </p:nvSpPr>
        <p:spPr>
          <a:xfrm>
            <a:off x="9122400" y="6661080"/>
            <a:ext cx="2566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56.1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416" name="" descr=""/>
          <p:cNvPicPr/>
          <p:nvPr/>
        </p:nvPicPr>
        <p:blipFill>
          <a:blip r:embed="rId1"/>
          <a:stretch/>
        </p:blipFill>
        <p:spPr>
          <a:xfrm>
            <a:off x="2847960" y="1476360"/>
            <a:ext cx="3809520" cy="3571560"/>
          </a:xfrm>
          <a:prstGeom prst="rect">
            <a:avLst/>
          </a:prstGeom>
          <a:ln w="0">
            <a:noFill/>
          </a:ln>
        </p:spPr>
      </p:pic>
      <p:sp>
        <p:nvSpPr>
          <p:cNvPr id="1417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18" name=""/>
          <p:cNvSpPr txBox="1"/>
          <p:nvPr/>
        </p:nvSpPr>
        <p:spPr>
          <a:xfrm>
            <a:off x="1965600" y="158760"/>
            <a:ext cx="495684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Spektrometer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9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57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421" name="" descr=""/>
          <p:cNvPicPr/>
          <p:nvPr/>
        </p:nvPicPr>
        <p:blipFill>
          <a:blip r:embed="rId1"/>
          <a:stretch/>
        </p:blipFill>
        <p:spPr>
          <a:xfrm>
            <a:off x="2847960" y="1219320"/>
            <a:ext cx="3809520" cy="4933440"/>
          </a:xfrm>
          <a:prstGeom prst="rect">
            <a:avLst/>
          </a:prstGeom>
          <a:ln w="0">
            <a:noFill/>
          </a:ln>
        </p:spPr>
      </p:pic>
      <p:sp>
        <p:nvSpPr>
          <p:cNvPr id="1422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23" name=""/>
          <p:cNvSpPr txBox="1"/>
          <p:nvPr/>
        </p:nvSpPr>
        <p:spPr>
          <a:xfrm>
            <a:off x="2716560" y="147240"/>
            <a:ext cx="378468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Kan laves selv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4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58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8" name=""/>
          <p:cNvSpPr/>
          <p:nvPr/>
        </p:nvSpPr>
        <p:spPr>
          <a:xfrm>
            <a:off x="609480" y="1476360"/>
            <a:ext cx="133560" cy="133560"/>
          </a:xfrm>
          <a:custGeom>
            <a:avLst/>
            <a:gdLst/>
            <a:ahLst/>
            <a:rect l="0" t="0" r="r" b="b"/>
            <a:pathLst>
              <a:path w="371" h="371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5"/>
                  <a:pt x="357" y="257"/>
                </a:cubicBezTo>
                <a:cubicBezTo>
                  <a:pt x="352" y="268"/>
                  <a:pt x="347" y="279"/>
                  <a:pt x="339" y="289"/>
                </a:cubicBezTo>
                <a:cubicBezTo>
                  <a:pt x="332" y="299"/>
                  <a:pt x="325" y="308"/>
                  <a:pt x="316" y="317"/>
                </a:cubicBezTo>
                <a:cubicBezTo>
                  <a:pt x="307" y="325"/>
                  <a:pt x="298" y="333"/>
                  <a:pt x="288" y="340"/>
                </a:cubicBezTo>
                <a:cubicBezTo>
                  <a:pt x="278" y="346"/>
                  <a:pt x="267" y="352"/>
                  <a:pt x="256" y="357"/>
                </a:cubicBezTo>
                <a:cubicBezTo>
                  <a:pt x="245" y="361"/>
                  <a:pt x="233" y="365"/>
                  <a:pt x="221" y="367"/>
                </a:cubicBezTo>
                <a:cubicBezTo>
                  <a:pt x="209" y="370"/>
                  <a:pt x="197" y="371"/>
                  <a:pt x="185" y="371"/>
                </a:cubicBezTo>
                <a:cubicBezTo>
                  <a:pt x="173" y="371"/>
                  <a:pt x="161" y="370"/>
                  <a:pt x="149" y="367"/>
                </a:cubicBezTo>
                <a:cubicBezTo>
                  <a:pt x="137" y="365"/>
                  <a:pt x="125" y="361"/>
                  <a:pt x="114" y="357"/>
                </a:cubicBezTo>
                <a:cubicBezTo>
                  <a:pt x="103" y="352"/>
                  <a:pt x="92" y="346"/>
                  <a:pt x="82" y="340"/>
                </a:cubicBezTo>
                <a:cubicBezTo>
                  <a:pt x="72" y="333"/>
                  <a:pt x="63" y="325"/>
                  <a:pt x="54" y="317"/>
                </a:cubicBezTo>
                <a:cubicBezTo>
                  <a:pt x="45" y="308"/>
                  <a:pt x="38" y="299"/>
                  <a:pt x="31" y="289"/>
                </a:cubicBezTo>
                <a:cubicBezTo>
                  <a:pt x="24" y="279"/>
                  <a:pt x="19" y="268"/>
                  <a:pt x="14" y="257"/>
                </a:cubicBezTo>
                <a:cubicBezTo>
                  <a:pt x="9" y="245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4"/>
                  <a:pt x="1" y="162"/>
                  <a:pt x="3" y="149"/>
                </a:cubicBezTo>
                <a:cubicBezTo>
                  <a:pt x="6" y="137"/>
                  <a:pt x="9" y="125"/>
                  <a:pt x="14" y="114"/>
                </a:cubicBezTo>
                <a:cubicBezTo>
                  <a:pt x="19" y="103"/>
                  <a:pt x="24" y="92"/>
                  <a:pt x="31" y="82"/>
                </a:cubicBezTo>
                <a:cubicBezTo>
                  <a:pt x="38" y="72"/>
                  <a:pt x="45" y="62"/>
                  <a:pt x="54" y="54"/>
                </a:cubicBezTo>
                <a:cubicBezTo>
                  <a:pt x="63" y="45"/>
                  <a:pt x="72" y="37"/>
                  <a:pt x="82" y="31"/>
                </a:cubicBezTo>
                <a:cubicBezTo>
                  <a:pt x="92" y="24"/>
                  <a:pt x="103" y="18"/>
                  <a:pt x="114" y="14"/>
                </a:cubicBezTo>
                <a:cubicBezTo>
                  <a:pt x="125" y="9"/>
                  <a:pt x="137" y="5"/>
                  <a:pt x="149" y="3"/>
                </a:cubicBezTo>
                <a:cubicBezTo>
                  <a:pt x="161" y="1"/>
                  <a:pt x="173" y="0"/>
                  <a:pt x="185" y="0"/>
                </a:cubicBezTo>
                <a:cubicBezTo>
                  <a:pt x="197" y="0"/>
                  <a:pt x="209" y="1"/>
                  <a:pt x="221" y="3"/>
                </a:cubicBezTo>
                <a:cubicBezTo>
                  <a:pt x="233" y="5"/>
                  <a:pt x="245" y="9"/>
                  <a:pt x="256" y="14"/>
                </a:cubicBezTo>
                <a:cubicBezTo>
                  <a:pt x="267" y="18"/>
                  <a:pt x="278" y="24"/>
                  <a:pt x="288" y="31"/>
                </a:cubicBezTo>
                <a:cubicBezTo>
                  <a:pt x="298" y="37"/>
                  <a:pt x="307" y="45"/>
                  <a:pt x="316" y="54"/>
                </a:cubicBezTo>
                <a:cubicBezTo>
                  <a:pt x="325" y="62"/>
                  <a:pt x="332" y="72"/>
                  <a:pt x="339" y="82"/>
                </a:cubicBezTo>
                <a:cubicBezTo>
                  <a:pt x="347" y="92"/>
                  <a:pt x="352" y="103"/>
                  <a:pt x="357" y="114"/>
                </a:cubicBezTo>
                <a:cubicBezTo>
                  <a:pt x="362" y="125"/>
                  <a:pt x="365" y="137"/>
                  <a:pt x="368" y="149"/>
                </a:cubicBezTo>
                <a:cubicBezTo>
                  <a:pt x="370" y="162"/>
                  <a:pt x="371" y="174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1341000" y="158760"/>
            <a:ext cx="622332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Hvad skal der til?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"/>
          <p:cNvSpPr/>
          <p:nvPr/>
        </p:nvSpPr>
        <p:spPr>
          <a:xfrm>
            <a:off x="609480" y="1971360"/>
            <a:ext cx="133560" cy="133920"/>
          </a:xfrm>
          <a:custGeom>
            <a:avLst/>
            <a:gdLst/>
            <a:ahLst/>
            <a:rect l="0" t="0" r="r" b="b"/>
            <a:pathLst>
              <a:path w="371" h="372">
                <a:moveTo>
                  <a:pt x="371" y="186"/>
                </a:moveTo>
                <a:cubicBezTo>
                  <a:pt x="371" y="198"/>
                  <a:pt x="370" y="210"/>
                  <a:pt x="368" y="222"/>
                </a:cubicBezTo>
                <a:cubicBezTo>
                  <a:pt x="365" y="234"/>
                  <a:pt x="362" y="245"/>
                  <a:pt x="357" y="256"/>
                </a:cubicBezTo>
                <a:cubicBezTo>
                  <a:pt x="352" y="269"/>
                  <a:pt x="347" y="279"/>
                  <a:pt x="339" y="289"/>
                </a:cubicBezTo>
                <a:cubicBezTo>
                  <a:pt x="332" y="300"/>
                  <a:pt x="325" y="309"/>
                  <a:pt x="316" y="318"/>
                </a:cubicBezTo>
                <a:cubicBezTo>
                  <a:pt x="307" y="326"/>
                  <a:pt x="298" y="334"/>
                  <a:pt x="288" y="341"/>
                </a:cubicBezTo>
                <a:cubicBezTo>
                  <a:pt x="278" y="347"/>
                  <a:pt x="267" y="353"/>
                  <a:pt x="256" y="358"/>
                </a:cubicBezTo>
                <a:cubicBezTo>
                  <a:pt x="245" y="362"/>
                  <a:pt x="233" y="366"/>
                  <a:pt x="221" y="368"/>
                </a:cubicBezTo>
                <a:cubicBezTo>
                  <a:pt x="209" y="371"/>
                  <a:pt x="197" y="372"/>
                  <a:pt x="185" y="372"/>
                </a:cubicBezTo>
                <a:cubicBezTo>
                  <a:pt x="173" y="372"/>
                  <a:pt x="161" y="371"/>
                  <a:pt x="149" y="368"/>
                </a:cubicBezTo>
                <a:cubicBezTo>
                  <a:pt x="137" y="366"/>
                  <a:pt x="125" y="362"/>
                  <a:pt x="114" y="358"/>
                </a:cubicBezTo>
                <a:cubicBezTo>
                  <a:pt x="103" y="353"/>
                  <a:pt x="92" y="347"/>
                  <a:pt x="82" y="341"/>
                </a:cubicBezTo>
                <a:cubicBezTo>
                  <a:pt x="72" y="334"/>
                  <a:pt x="63" y="326"/>
                  <a:pt x="54" y="318"/>
                </a:cubicBezTo>
                <a:cubicBezTo>
                  <a:pt x="45" y="309"/>
                  <a:pt x="38" y="300"/>
                  <a:pt x="31" y="289"/>
                </a:cubicBezTo>
                <a:cubicBezTo>
                  <a:pt x="24" y="279"/>
                  <a:pt x="19" y="269"/>
                  <a:pt x="14" y="256"/>
                </a:cubicBezTo>
                <a:cubicBezTo>
                  <a:pt x="9" y="245"/>
                  <a:pt x="6" y="234"/>
                  <a:pt x="3" y="222"/>
                </a:cubicBezTo>
                <a:cubicBezTo>
                  <a:pt x="1" y="210"/>
                  <a:pt x="0" y="198"/>
                  <a:pt x="0" y="186"/>
                </a:cubicBez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6"/>
                  <a:pt x="14" y="115"/>
                </a:cubicBezTo>
                <a:cubicBezTo>
                  <a:pt x="19" y="103"/>
                  <a:pt x="24" y="93"/>
                  <a:pt x="31" y="83"/>
                </a:cubicBezTo>
                <a:cubicBezTo>
                  <a:pt x="38" y="73"/>
                  <a:pt x="45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5" y="10"/>
                  <a:pt x="137" y="6"/>
                  <a:pt x="149" y="4"/>
                </a:cubicBezTo>
                <a:cubicBezTo>
                  <a:pt x="161" y="2"/>
                  <a:pt x="173" y="0"/>
                  <a:pt x="185" y="0"/>
                </a:cubicBezTo>
                <a:cubicBezTo>
                  <a:pt x="197" y="0"/>
                  <a:pt x="209" y="2"/>
                  <a:pt x="221" y="4"/>
                </a:cubicBezTo>
                <a:cubicBezTo>
                  <a:pt x="233" y="6"/>
                  <a:pt x="245" y="10"/>
                  <a:pt x="256" y="14"/>
                </a:cubicBezTo>
                <a:cubicBezTo>
                  <a:pt x="267" y="19"/>
                  <a:pt x="278" y="25"/>
                  <a:pt x="288" y="32"/>
                </a:cubicBezTo>
                <a:cubicBezTo>
                  <a:pt x="298" y="38"/>
                  <a:pt x="307" y="46"/>
                  <a:pt x="316" y="55"/>
                </a:cubicBezTo>
                <a:cubicBezTo>
                  <a:pt x="325" y="63"/>
                  <a:pt x="332" y="73"/>
                  <a:pt x="339" y="83"/>
                </a:cubicBezTo>
                <a:cubicBezTo>
                  <a:pt x="347" y="93"/>
                  <a:pt x="352" y="103"/>
                  <a:pt x="357" y="115"/>
                </a:cubicBezTo>
                <a:cubicBezTo>
                  <a:pt x="362" y="126"/>
                  <a:pt x="365" y="137"/>
                  <a:pt x="368" y="149"/>
                </a:cubicBezTo>
                <a:cubicBezTo>
                  <a:pt x="370" y="161"/>
                  <a:pt x="371" y="173"/>
                  <a:pt x="371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942840" y="1269000"/>
            <a:ext cx="39402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Først skal de opdages.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"/>
          <p:cNvSpPr/>
          <p:nvPr/>
        </p:nvSpPr>
        <p:spPr>
          <a:xfrm>
            <a:off x="9153360" y="6619680"/>
            <a:ext cx="276480" cy="228960"/>
          </a:xfrm>
          <a:custGeom>
            <a:avLst/>
            <a:gdLst/>
            <a:ahLst/>
            <a:rect l="0" t="0" r="r" b="b"/>
            <a:pathLst>
              <a:path w="768" h="636">
                <a:moveTo>
                  <a:pt x="0" y="0"/>
                </a:moveTo>
                <a:lnTo>
                  <a:pt x="768" y="0"/>
                </a:lnTo>
                <a:lnTo>
                  <a:pt x="768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942840" y="1764360"/>
            <a:ext cx="46306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Så skal der rejses der hen.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9196560" y="6661080"/>
            <a:ext cx="18360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7.2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26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27" name=""/>
          <p:cNvSpPr txBox="1"/>
          <p:nvPr/>
        </p:nvSpPr>
        <p:spPr>
          <a:xfrm>
            <a:off x="1757160" y="147240"/>
            <a:ext cx="537588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Men vi har snydt lidt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8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59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0" name=""/>
          <p:cNvSpPr txBox="1"/>
          <p:nvPr/>
        </p:nvSpPr>
        <p:spPr>
          <a:xfrm>
            <a:off x="617400" y="147240"/>
            <a:ext cx="748800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Montér på jeres telefon med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431" name="" descr=""/>
          <p:cNvPicPr/>
          <p:nvPr/>
        </p:nvPicPr>
        <p:blipFill>
          <a:blip r:embed="rId1"/>
          <a:stretch/>
        </p:blipFill>
        <p:spPr>
          <a:xfrm>
            <a:off x="2371680" y="1933560"/>
            <a:ext cx="4762080" cy="3561840"/>
          </a:xfrm>
          <a:prstGeom prst="rect">
            <a:avLst/>
          </a:prstGeom>
          <a:ln w="0">
            <a:noFill/>
          </a:ln>
        </p:spPr>
      </p:pic>
      <p:sp>
        <p:nvSpPr>
          <p:cNvPr id="1432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3" name=""/>
          <p:cNvSpPr txBox="1"/>
          <p:nvPr/>
        </p:nvSpPr>
        <p:spPr>
          <a:xfrm>
            <a:off x="4087800" y="852120"/>
            <a:ext cx="116676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tape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4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60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6" name=""/>
          <p:cNvSpPr txBox="1"/>
          <p:nvPr/>
        </p:nvSpPr>
        <p:spPr>
          <a:xfrm>
            <a:off x="262440" y="158760"/>
            <a:ext cx="807480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Grundstofbestemmels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7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8" name=""/>
          <p:cNvSpPr txBox="1"/>
          <p:nvPr/>
        </p:nvSpPr>
        <p:spPr>
          <a:xfrm>
            <a:off x="4511520" y="1120680"/>
            <a:ext cx="803520" cy="94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633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e</a:t>
            </a:r>
            <a:endParaRPr b="0" lang="en-US" sz="633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9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61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41" name=""/>
          <p:cNvSpPr txBox="1"/>
          <p:nvPr/>
        </p:nvSpPr>
        <p:spPr>
          <a:xfrm>
            <a:off x="1546200" y="147240"/>
            <a:ext cx="568980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Ukendte grundstoffer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2" name=""/>
          <p:cNvSpPr txBox="1"/>
          <p:nvPr/>
        </p:nvSpPr>
        <p:spPr>
          <a:xfrm>
            <a:off x="289440" y="1011960"/>
            <a:ext cx="87577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Bestem de ukendte grundsto er udelukkende vha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443" name="" descr=""/>
          <p:cNvPicPr/>
          <p:nvPr/>
        </p:nvPicPr>
        <p:blipFill>
          <a:blip r:embed="rId1"/>
          <a:stretch/>
        </p:blipFill>
        <p:spPr>
          <a:xfrm>
            <a:off x="2847960" y="2400120"/>
            <a:ext cx="3809520" cy="3809520"/>
          </a:xfrm>
          <a:prstGeom prst="rect">
            <a:avLst/>
          </a:prstGeom>
          <a:ln w="0">
            <a:noFill/>
          </a:ln>
        </p:spPr>
      </p:pic>
      <p:sp>
        <p:nvSpPr>
          <p:cNvPr id="1444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45" name=""/>
          <p:cNvSpPr txBox="1"/>
          <p:nvPr/>
        </p:nvSpPr>
        <p:spPr>
          <a:xfrm>
            <a:off x="3011760" y="1507320"/>
            <a:ext cx="347688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jeres spektrometre.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6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62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"/>
          <p:cNvSpPr/>
          <p:nvPr/>
        </p:nvSpPr>
        <p:spPr>
          <a:xfrm>
            <a:off x="0" y="-360"/>
            <a:ext cx="9506160" cy="6934680"/>
          </a:xfrm>
          <a:custGeom>
            <a:avLst/>
            <a:gdLst/>
            <a:ahLst/>
            <a:rect l="0" t="0" r="r" b="b"/>
            <a:pathLst>
              <a:path w="26406" h="19263">
                <a:moveTo>
                  <a:pt x="0" y="0"/>
                </a:moveTo>
                <a:lnTo>
                  <a:pt x="26406" y="0"/>
                </a:lnTo>
                <a:lnTo>
                  <a:pt x="26406" y="19263"/>
                </a:lnTo>
                <a:lnTo>
                  <a:pt x="0" y="19263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48" name=""/>
          <p:cNvSpPr txBox="1"/>
          <p:nvPr/>
        </p:nvSpPr>
        <p:spPr>
          <a:xfrm>
            <a:off x="1658520" y="147240"/>
            <a:ext cx="553140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Her er lidt hjælp igen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"/>
          <p:cNvSpPr/>
          <p:nvPr/>
        </p:nvSpPr>
        <p:spPr>
          <a:xfrm>
            <a:off x="0" y="-360"/>
            <a:ext cx="9506160" cy="6915600"/>
          </a:xfrm>
          <a:custGeom>
            <a:avLst/>
            <a:gdLst/>
            <a:ahLst/>
            <a:rect l="0" t="0" r="r" b="b"/>
            <a:pathLst>
              <a:path w="26406" h="19210">
                <a:moveTo>
                  <a:pt x="0" y="0"/>
                </a:moveTo>
                <a:lnTo>
                  <a:pt x="26406" y="0"/>
                </a:lnTo>
                <a:lnTo>
                  <a:pt x="26406" y="19210"/>
                </a:lnTo>
                <a:lnTo>
                  <a:pt x="0" y="19210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450" name="" descr=""/>
          <p:cNvPicPr/>
          <p:nvPr/>
        </p:nvPicPr>
        <p:blipFill>
          <a:blip r:embed="rId1"/>
          <a:stretch/>
        </p:blipFill>
        <p:spPr>
          <a:xfrm>
            <a:off x="942840" y="380880"/>
            <a:ext cx="7619760" cy="5543280"/>
          </a:xfrm>
          <a:prstGeom prst="rect">
            <a:avLst/>
          </a:prstGeom>
          <a:ln w="0">
            <a:noFill/>
          </a:ln>
        </p:spPr>
      </p:pic>
      <p:sp>
        <p:nvSpPr>
          <p:cNvPr id="1451" name=""/>
          <p:cNvSpPr/>
          <p:nvPr/>
        </p:nvSpPr>
        <p:spPr>
          <a:xfrm>
            <a:off x="9181800" y="661032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52" name=""/>
          <p:cNvSpPr txBox="1"/>
          <p:nvPr/>
        </p:nvSpPr>
        <p:spPr>
          <a:xfrm>
            <a:off x="9233640" y="665172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63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"/>
          <p:cNvSpPr/>
          <p:nvPr/>
        </p:nvSpPr>
        <p:spPr>
          <a:xfrm>
            <a:off x="0" y="-360"/>
            <a:ext cx="9506160" cy="6934680"/>
          </a:xfrm>
          <a:custGeom>
            <a:avLst/>
            <a:gdLst/>
            <a:ahLst/>
            <a:rect l="0" t="0" r="r" b="b"/>
            <a:pathLst>
              <a:path w="26406" h="19263">
                <a:moveTo>
                  <a:pt x="0" y="0"/>
                </a:moveTo>
                <a:lnTo>
                  <a:pt x="26406" y="0"/>
                </a:lnTo>
                <a:lnTo>
                  <a:pt x="26406" y="19263"/>
                </a:lnTo>
                <a:lnTo>
                  <a:pt x="0" y="19263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54" name=""/>
          <p:cNvSpPr/>
          <p:nvPr/>
        </p:nvSpPr>
        <p:spPr>
          <a:xfrm>
            <a:off x="2761920" y="1218960"/>
            <a:ext cx="133920" cy="133920"/>
          </a:xfrm>
          <a:custGeom>
            <a:avLst/>
            <a:gdLst/>
            <a:ahLst/>
            <a:rect l="0" t="0" r="r" b="b"/>
            <a:pathLst>
              <a:path w="372" h="372">
                <a:moveTo>
                  <a:pt x="372" y="186"/>
                </a:moveTo>
                <a:cubicBezTo>
                  <a:pt x="372" y="199"/>
                  <a:pt x="371" y="211"/>
                  <a:pt x="368" y="222"/>
                </a:cubicBezTo>
                <a:cubicBezTo>
                  <a:pt x="366" y="234"/>
                  <a:pt x="362" y="246"/>
                  <a:pt x="358" y="257"/>
                </a:cubicBezTo>
                <a:cubicBezTo>
                  <a:pt x="353" y="268"/>
                  <a:pt x="347" y="279"/>
                  <a:pt x="341" y="289"/>
                </a:cubicBezTo>
                <a:cubicBezTo>
                  <a:pt x="334" y="299"/>
                  <a:pt x="326" y="308"/>
                  <a:pt x="318" y="317"/>
                </a:cubicBezTo>
                <a:cubicBezTo>
                  <a:pt x="309" y="326"/>
                  <a:pt x="300" y="333"/>
                  <a:pt x="290" y="340"/>
                </a:cubicBezTo>
                <a:cubicBezTo>
                  <a:pt x="278" y="347"/>
                  <a:pt x="268" y="353"/>
                  <a:pt x="257" y="357"/>
                </a:cubicBezTo>
                <a:cubicBezTo>
                  <a:pt x="245" y="362"/>
                  <a:pt x="234" y="365"/>
                  <a:pt x="222" y="368"/>
                </a:cubicBezTo>
                <a:cubicBezTo>
                  <a:pt x="210" y="370"/>
                  <a:pt x="198" y="371"/>
                  <a:pt x="186" y="372"/>
                </a:cubicBezTo>
                <a:cubicBezTo>
                  <a:pt x="173" y="371"/>
                  <a:pt x="161" y="370"/>
                  <a:pt x="149" y="368"/>
                </a:cubicBezTo>
                <a:cubicBezTo>
                  <a:pt x="138" y="365"/>
                  <a:pt x="126" y="362"/>
                  <a:pt x="115" y="357"/>
                </a:cubicBezTo>
                <a:cubicBezTo>
                  <a:pt x="104" y="353"/>
                  <a:pt x="93" y="347"/>
                  <a:pt x="83" y="340"/>
                </a:cubicBezTo>
                <a:cubicBezTo>
                  <a:pt x="73" y="333"/>
                  <a:pt x="63" y="326"/>
                  <a:pt x="55" y="317"/>
                </a:cubicBezTo>
                <a:cubicBezTo>
                  <a:pt x="46" y="308"/>
                  <a:pt x="38" y="299"/>
                  <a:pt x="32" y="289"/>
                </a:cubicBezTo>
                <a:cubicBezTo>
                  <a:pt x="25" y="279"/>
                  <a:pt x="19" y="268"/>
                  <a:pt x="15" y="257"/>
                </a:cubicBezTo>
                <a:cubicBezTo>
                  <a:pt x="10" y="246"/>
                  <a:pt x="6" y="234"/>
                  <a:pt x="4" y="222"/>
                </a:cubicBezTo>
                <a:cubicBezTo>
                  <a:pt x="2" y="211"/>
                  <a:pt x="0" y="199"/>
                  <a:pt x="0" y="186"/>
                </a:cubicBezTo>
                <a:cubicBezTo>
                  <a:pt x="0" y="174"/>
                  <a:pt x="2" y="162"/>
                  <a:pt x="4" y="150"/>
                </a:cubicBezTo>
                <a:cubicBezTo>
                  <a:pt x="6" y="138"/>
                  <a:pt x="10" y="125"/>
                  <a:pt x="15" y="114"/>
                </a:cubicBezTo>
                <a:cubicBezTo>
                  <a:pt x="19" y="103"/>
                  <a:pt x="25" y="92"/>
                  <a:pt x="32" y="82"/>
                </a:cubicBezTo>
                <a:cubicBezTo>
                  <a:pt x="38" y="72"/>
                  <a:pt x="46" y="63"/>
                  <a:pt x="55" y="54"/>
                </a:cubicBezTo>
                <a:cubicBezTo>
                  <a:pt x="63" y="46"/>
                  <a:pt x="73" y="38"/>
                  <a:pt x="83" y="31"/>
                </a:cubicBezTo>
                <a:cubicBezTo>
                  <a:pt x="93" y="24"/>
                  <a:pt x="104" y="19"/>
                  <a:pt x="115" y="14"/>
                </a:cubicBezTo>
                <a:cubicBezTo>
                  <a:pt x="126" y="10"/>
                  <a:pt x="138" y="6"/>
                  <a:pt x="149" y="4"/>
                </a:cubicBezTo>
                <a:cubicBezTo>
                  <a:pt x="161" y="1"/>
                  <a:pt x="173" y="0"/>
                  <a:pt x="186" y="0"/>
                </a:cubicBezTo>
                <a:cubicBezTo>
                  <a:pt x="198" y="0"/>
                  <a:pt x="210" y="1"/>
                  <a:pt x="222" y="4"/>
                </a:cubicBezTo>
                <a:cubicBezTo>
                  <a:pt x="234" y="6"/>
                  <a:pt x="245" y="10"/>
                  <a:pt x="257" y="14"/>
                </a:cubicBezTo>
                <a:cubicBezTo>
                  <a:pt x="268" y="19"/>
                  <a:pt x="278" y="24"/>
                  <a:pt x="290" y="31"/>
                </a:cubicBezTo>
                <a:cubicBezTo>
                  <a:pt x="300" y="38"/>
                  <a:pt x="309" y="46"/>
                  <a:pt x="318" y="54"/>
                </a:cubicBezTo>
                <a:cubicBezTo>
                  <a:pt x="326" y="63"/>
                  <a:pt x="334" y="72"/>
                  <a:pt x="341" y="82"/>
                </a:cubicBezTo>
                <a:cubicBezTo>
                  <a:pt x="347" y="92"/>
                  <a:pt x="353" y="103"/>
                  <a:pt x="358" y="114"/>
                </a:cubicBezTo>
                <a:cubicBezTo>
                  <a:pt x="362" y="126"/>
                  <a:pt x="366" y="138"/>
                  <a:pt x="368" y="150"/>
                </a:cubicBezTo>
                <a:cubicBezTo>
                  <a:pt x="371" y="162"/>
                  <a:pt x="372" y="174"/>
                  <a:pt x="372" y="186"/>
                </a:cubicBezTo>
                <a:close/>
              </a:path>
            </a:pathLst>
          </a:custGeom>
          <a:solidFill>
            <a:srgbClr val="eeee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5" name=""/>
          <p:cNvSpPr txBox="1"/>
          <p:nvPr/>
        </p:nvSpPr>
        <p:spPr>
          <a:xfrm>
            <a:off x="2023200" y="147240"/>
            <a:ext cx="478440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Endnu mere hjælp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6" name=""/>
          <p:cNvSpPr txBox="1"/>
          <p:nvPr/>
        </p:nvSpPr>
        <p:spPr>
          <a:xfrm>
            <a:off x="3093840" y="1011960"/>
            <a:ext cx="407592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3000" spc="-1" strike="noStrike">
                <a:solidFill>
                  <a:srgbClr val="eeeeee"/>
                </a:solidFill>
                <a:latin typeface="OpenSans"/>
                <a:ea typeface="OpenSans"/>
              </a:rPr>
              <a:t>Brint, Neon og Kviksølv</a:t>
            </a:r>
            <a:endParaRPr b="0" lang="en-US" sz="3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"/>
          <p:cNvSpPr/>
          <p:nvPr/>
        </p:nvSpPr>
        <p:spPr>
          <a:xfrm>
            <a:off x="0" y="-360"/>
            <a:ext cx="9506160" cy="6915600"/>
          </a:xfrm>
          <a:custGeom>
            <a:avLst/>
            <a:gdLst/>
            <a:ahLst/>
            <a:rect l="0" t="0" r="r" b="b"/>
            <a:pathLst>
              <a:path w="26406" h="19210">
                <a:moveTo>
                  <a:pt x="0" y="0"/>
                </a:moveTo>
                <a:lnTo>
                  <a:pt x="26406" y="0"/>
                </a:lnTo>
                <a:lnTo>
                  <a:pt x="26406" y="19210"/>
                </a:lnTo>
                <a:lnTo>
                  <a:pt x="0" y="19210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458" name="" descr=""/>
          <p:cNvPicPr/>
          <p:nvPr/>
        </p:nvPicPr>
        <p:blipFill>
          <a:blip r:embed="rId1"/>
          <a:stretch/>
        </p:blipFill>
        <p:spPr>
          <a:xfrm>
            <a:off x="1419120" y="380880"/>
            <a:ext cx="6667200" cy="4847760"/>
          </a:xfrm>
          <a:prstGeom prst="rect">
            <a:avLst/>
          </a:prstGeom>
          <a:ln w="0">
            <a:noFill/>
          </a:ln>
        </p:spPr>
      </p:pic>
      <p:sp>
        <p:nvSpPr>
          <p:cNvPr id="1459" name=""/>
          <p:cNvSpPr/>
          <p:nvPr/>
        </p:nvSpPr>
        <p:spPr>
          <a:xfrm>
            <a:off x="9181800" y="661032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60" name=""/>
          <p:cNvSpPr txBox="1"/>
          <p:nvPr/>
        </p:nvSpPr>
        <p:spPr>
          <a:xfrm>
            <a:off x="9233640" y="665172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64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462" name="" descr=""/>
          <p:cNvPicPr/>
          <p:nvPr/>
        </p:nvPicPr>
        <p:blipFill>
          <a:blip r:embed="rId1"/>
          <a:stretch/>
        </p:blipFill>
        <p:spPr>
          <a:xfrm>
            <a:off x="-2160" y="0"/>
            <a:ext cx="9510120" cy="6924240"/>
          </a:xfrm>
          <a:prstGeom prst="rect">
            <a:avLst/>
          </a:prstGeom>
          <a:ln w="0">
            <a:noFill/>
          </a:ln>
        </p:spPr>
      </p:pic>
      <p:sp>
        <p:nvSpPr>
          <p:cNvPr id="1463" name=""/>
          <p:cNvSpPr txBox="1"/>
          <p:nvPr/>
        </p:nvSpPr>
        <p:spPr>
          <a:xfrm>
            <a:off x="1120680" y="147240"/>
            <a:ext cx="65570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Hvordan vil man så finde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4" name=""/>
          <p:cNvSpPr txBox="1"/>
          <p:nvPr/>
        </p:nvSpPr>
        <p:spPr>
          <a:xfrm>
            <a:off x="394920" y="852120"/>
            <a:ext cx="788148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grundstofferne i exoplaneters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5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66" name=""/>
          <p:cNvSpPr txBox="1"/>
          <p:nvPr/>
        </p:nvSpPr>
        <p:spPr>
          <a:xfrm>
            <a:off x="2857320" y="1566360"/>
            <a:ext cx="341604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atmosfærer?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7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65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"/>
          <p:cNvSpPr/>
          <p:nvPr/>
        </p:nvSpPr>
        <p:spPr>
          <a:xfrm>
            <a:off x="0" y="-360"/>
            <a:ext cx="9506160" cy="6925320"/>
          </a:xfrm>
          <a:custGeom>
            <a:avLst/>
            <a:gdLst/>
            <a:ahLst/>
            <a:rect l="0" t="0" r="r" b="b"/>
            <a:pathLst>
              <a:path w="26406" h="19237">
                <a:moveTo>
                  <a:pt x="0" y="0"/>
                </a:moveTo>
                <a:lnTo>
                  <a:pt x="26406" y="0"/>
                </a:lnTo>
                <a:lnTo>
                  <a:pt x="26406" y="19237"/>
                </a:lnTo>
                <a:lnTo>
                  <a:pt x="0" y="19237"/>
                </a:lnTo>
                <a:lnTo>
                  <a:pt x="0" y="0"/>
                </a:lnTo>
                <a:close/>
              </a:path>
            </a:pathLst>
          </a:custGeom>
          <a:solidFill>
            <a:srgbClr val="11111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69" name=""/>
          <p:cNvSpPr txBox="1"/>
          <p:nvPr/>
        </p:nvSpPr>
        <p:spPr>
          <a:xfrm>
            <a:off x="1581120" y="147240"/>
            <a:ext cx="583776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ELT - Extremely Large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0" name=""/>
          <p:cNvSpPr/>
          <p:nvPr/>
        </p:nvSpPr>
        <p:spPr>
          <a:xfrm>
            <a:off x="9181800" y="6619680"/>
            <a:ext cx="248040" cy="228960"/>
          </a:xfrm>
          <a:custGeom>
            <a:avLst/>
            <a:gdLst/>
            <a:ahLst/>
            <a:rect l="0" t="0" r="r" b="b"/>
            <a:pathLst>
              <a:path w="689" h="636">
                <a:moveTo>
                  <a:pt x="0" y="0"/>
                </a:moveTo>
                <a:lnTo>
                  <a:pt x="689" y="0"/>
                </a:lnTo>
                <a:lnTo>
                  <a:pt x="689" y="636"/>
                </a:lnTo>
                <a:lnTo>
                  <a:pt x="0" y="6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71" name=""/>
          <p:cNvSpPr txBox="1"/>
          <p:nvPr/>
        </p:nvSpPr>
        <p:spPr>
          <a:xfrm>
            <a:off x="3292200" y="852120"/>
            <a:ext cx="2754720" cy="6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4650" spc="-1" strike="noStrike">
                <a:solidFill>
                  <a:srgbClr val="eeeeee"/>
                </a:solidFill>
                <a:latin typeface="MontserratThin"/>
                <a:ea typeface="MontserratThin"/>
              </a:rPr>
              <a:t>Telescope</a:t>
            </a:r>
            <a:endParaRPr b="0" lang="en-US" sz="4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2" name=""/>
          <p:cNvSpPr txBox="1"/>
          <p:nvPr/>
        </p:nvSpPr>
        <p:spPr>
          <a:xfrm>
            <a:off x="9233640" y="6661080"/>
            <a:ext cx="146880" cy="14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050" spc="-1" strike="noStrike">
                <a:solidFill>
                  <a:srgbClr val="ffffff"/>
                </a:solidFill>
                <a:latin typeface="Arial"/>
                <a:ea typeface="Arial"/>
              </a:rPr>
              <a:t>66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LibreOffice/7.6.1.1$Linux_X86_64 LibreOffice_project/60$Build-1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